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8" r:id="rId3"/>
    <p:sldId id="259" r:id="rId4"/>
    <p:sldId id="269" r:id="rId5"/>
    <p:sldId id="270" r:id="rId6"/>
    <p:sldId id="281" r:id="rId7"/>
    <p:sldId id="282" r:id="rId8"/>
    <p:sldId id="272" r:id="rId9"/>
    <p:sldId id="283" r:id="rId10"/>
    <p:sldId id="289" r:id="rId11"/>
    <p:sldId id="284" r:id="rId12"/>
    <p:sldId id="288" r:id="rId13"/>
    <p:sldId id="291" r:id="rId14"/>
    <p:sldId id="280" r:id="rId15"/>
    <p:sldId id="287" r:id="rId16"/>
    <p:sldId id="290" r:id="rId17"/>
    <p:sldId id="340" r:id="rId18"/>
    <p:sldId id="341" r:id="rId19"/>
    <p:sldId id="339" r:id="rId20"/>
    <p:sldId id="279" r:id="rId21"/>
    <p:sldId id="338" r:id="rId22"/>
  </p:sldIdLst>
  <p:sldSz cx="11879263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7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CDF4"/>
    <a:srgbClr val="D6FACE"/>
    <a:srgbClr val="F7A7C0"/>
    <a:srgbClr val="4FE61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>
        <p:scale>
          <a:sx n="50" d="100"/>
          <a:sy n="50" d="100"/>
        </p:scale>
        <p:origin x="-2922" y="-1338"/>
      </p:cViewPr>
      <p:guideLst>
        <p:guide orient="horz" pos="2160"/>
        <p:guide pos="37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85001" y="1122363"/>
            <a:ext cx="8909999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85001" y="3602038"/>
            <a:ext cx="8909999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71EF2-13F5-4F75-973F-A9C10CAAC4C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BD04D-627F-4788-B2B1-80F9F58572A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12999" y="274640"/>
            <a:ext cx="26730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94001" y="274640"/>
            <a:ext cx="7864042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FC243-3ED6-4037-9CC5-A64E2E07206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04138-0AE6-46F9-AD06-6B2058DDCB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0564" y="1709740"/>
            <a:ext cx="10246499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10564" y="4589465"/>
            <a:ext cx="10246499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52D0C-F9DB-4E83-AC61-C6A5996E59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94001" y="1600202"/>
            <a:ext cx="5239080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46921" y="1600202"/>
            <a:ext cx="5239080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3006C-97E9-43F1-8308-E9BB430E67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8298" y="365127"/>
            <a:ext cx="10246499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56405" y="1778438"/>
            <a:ext cx="4748857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56405" y="2665379"/>
            <a:ext cx="4748857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096820" y="1778438"/>
            <a:ext cx="4772244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096820" y="2665379"/>
            <a:ext cx="4772244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9D01C-8E3E-44EB-B9FB-0D732F0717B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0E086-F2A0-40E7-AD22-C7EE7F1576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80A40-11A5-4DCD-85F5-42BC236F1A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8298" y="457200"/>
            <a:ext cx="383160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50547" y="987427"/>
            <a:ext cx="60142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18298" y="2057400"/>
            <a:ext cx="383160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2A922-4507-497D-ADFE-C1230ADE65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8298" y="457200"/>
            <a:ext cx="405875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50547" y="457201"/>
            <a:ext cx="60142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18298" y="2057400"/>
            <a:ext cx="4058755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04CFD-C215-4757-9B35-5C36338D38A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93726" y="274638"/>
            <a:ext cx="10691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 noChangeArrowheads="1"/>
          </p:cNvSpPr>
          <p:nvPr>
            <p:ph type="body" idx="9"/>
          </p:nvPr>
        </p:nvSpPr>
        <p:spPr bwMode="auto">
          <a:xfrm>
            <a:off x="593726" y="1600202"/>
            <a:ext cx="106918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593726" y="6245225"/>
            <a:ext cx="27717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z="14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059239" y="6245225"/>
            <a:ext cx="37623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 eaLnBrk="1" hangingPunct="1">
              <a:buFont typeface="Arial" panose="020B0604020202020204" pitchFamily="34" charset="0"/>
              <a:buNone/>
              <a:defRPr sz="14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513763" y="6245225"/>
            <a:ext cx="2771775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400" smtClean="0"/>
            </a:lvl1pPr>
          </a:lstStyle>
          <a:p>
            <a:pPr>
              <a:defRPr/>
            </a:pPr>
            <a:fld id="{4CB4824D-8F1D-4655-83C2-B5FA32E5CB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标题 3073"/>
          <p:cNvSpPr>
            <a:spLocks noGrp="1"/>
          </p:cNvSpPr>
          <p:nvPr>
            <p:ph type="ctrTitle"/>
          </p:nvPr>
        </p:nvSpPr>
        <p:spPr>
          <a:xfrm>
            <a:off x="170484" y="908720"/>
            <a:ext cx="4481513" cy="1909762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zh-CN" sz="7200" b="1" noProof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༡༩  ཁོ་ཕན་ཉི་ཁེ།</a:t>
            </a:r>
          </a:p>
        </p:txBody>
      </p:sp>
      <p:sp>
        <p:nvSpPr>
          <p:cNvPr id="2050" name="副标题 3074"/>
          <p:cNvSpPr>
            <a:spLocks noGrp="1"/>
          </p:cNvSpPr>
          <p:nvPr>
            <p:ph type="subTitle" idx="1"/>
          </p:nvPr>
        </p:nvSpPr>
        <p:spPr>
          <a:xfrm>
            <a:off x="-22588" y="2996952"/>
            <a:ext cx="3672408" cy="22780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155" noProof="1">
                <a:solidFill>
                  <a:srgbClr val="FFFF00"/>
                </a:solidFill>
              </a:rPr>
              <a:t>              </a:t>
            </a:r>
            <a:r>
              <a:rPr lang="en-US" altLang="zh-CN" sz="4155" b="1" noProof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ཀྲུའུ་ཁེ་ཀྲེན།</a:t>
            </a:r>
            <a:endParaRPr lang="zh-CN" altLang="en-US" sz="4155" b="1" noProof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78993" y="293206"/>
            <a:ext cx="3951027" cy="471496"/>
            <a:chOff x="3587581" y="2639722"/>
            <a:chExt cx="3529682" cy="139106"/>
          </a:xfrm>
        </p:grpSpPr>
        <p:sp>
          <p:nvSpPr>
            <p:cNvPr id="7" name="圆角矩形 6"/>
            <p:cNvSpPr/>
            <p:nvPr/>
          </p:nvSpPr>
          <p:spPr>
            <a:xfrm>
              <a:off x="3587581" y="2651353"/>
              <a:ext cx="2261839" cy="121907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Microsoft Himalaya" panose="01010100010101010101" pitchFamily="2" charset="0"/>
                <a:ea typeface="等线" panose="02010600030101010101" charset="-122"/>
                <a:cs typeface="Microsoft Himalaya" panose="01010100010101010101" pitchFamily="2" charset="0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5646107" y="2639722"/>
              <a:ext cx="1471156" cy="139106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Microsoft Himalaya" panose="01010100010101010101" pitchFamily="2" charset="0"/>
                <a:ea typeface="等线" panose="02010600030101010101" charset="-122"/>
                <a:cs typeface="Microsoft Himalaya" panose="01010100010101010101" pitchFamily="2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250999" y="260648"/>
            <a:ext cx="2376264" cy="52322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altLang="zh-CN" dirty="0"/>
              <a:t> </a:t>
            </a:r>
            <a:r>
              <a:rPr lang="en-US" altLang="zh-CN" sz="2800" b="1" dirty="0"/>
              <a:t>ལོ་རིམ་བརྒྱད་པའི་སྟོད་ཆ།</a:t>
            </a:r>
            <a:endParaRPr lang="zh-CN" altLang="en-US" sz="2800" b="1" dirty="0"/>
          </a:p>
        </p:txBody>
      </p:sp>
      <p:sp>
        <p:nvSpPr>
          <p:cNvPr id="10" name="矩形 9"/>
          <p:cNvSpPr/>
          <p:nvPr/>
        </p:nvSpPr>
        <p:spPr>
          <a:xfrm rot="10800000" flipV="1">
            <a:off x="2411239" y="303040"/>
            <a:ext cx="1944216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altLang="zh-CN" dirty="0"/>
              <a:t> </a:t>
            </a:r>
            <a:r>
              <a:rPr lang="en-US" altLang="zh-CN" sz="2400" b="1" dirty="0" err="1"/>
              <a:t>སློབ་ཚན་བཅུ་དགུ</a:t>
            </a:r>
            <a:r>
              <a:rPr lang="en-US" altLang="zh-CN" sz="2400" b="1" dirty="0" smtClean="0"/>
              <a:t>་</a:t>
            </a:r>
            <a:r>
              <a:rPr lang="bo-CN" altLang="zh-CN" sz="2400" b="1" dirty="0" smtClean="0"/>
              <a:t>པ</a:t>
            </a:r>
            <a:r>
              <a:rPr lang="en-US" altLang="zh-CN" sz="2400" b="1" dirty="0" smtClean="0"/>
              <a:t>།</a:t>
            </a:r>
            <a:endParaRPr lang="zh-CN" altLang="en-US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矩形 9"/>
          <p:cNvSpPr>
            <a:spLocks noChangeArrowheads="1"/>
          </p:cNvSpPr>
          <p:nvPr/>
        </p:nvSpPr>
        <p:spPr bwMode="auto">
          <a:xfrm>
            <a:off x="250999" y="1484784"/>
            <a:ext cx="11305256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en-US" altLang="zh-CN" sz="4400" dirty="0">
                <a:solidFill>
                  <a:srgbClr val="FF0000"/>
                </a:solidFill>
              </a:rPr>
              <a:t>འོལ་ཚོད།  </a:t>
            </a:r>
            <a:r>
              <a:rPr lang="en-US" altLang="zh-CN" sz="4400" dirty="0"/>
              <a:t>གདེང་ཚོད་མེད་པའི་དོན།    </a:t>
            </a:r>
            <a:r>
              <a:rPr lang="en-US" altLang="zh-CN" sz="4400" dirty="0">
                <a:solidFill>
                  <a:schemeClr val="accent6"/>
                </a:solidFill>
              </a:rPr>
              <a:t>འོལ་ཚོད་མེད་ན་མ་བསྒྲུབ་ཅེས་པ་ལྟ་བུ།</a:t>
            </a: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en-US" altLang="zh-CN" sz="4400" dirty="0">
                <a:solidFill>
                  <a:srgbClr val="FF0000"/>
                </a:solidFill>
              </a:rPr>
              <a:t>དབྱི་ཏེན་དགའ་ཚལ།  </a:t>
            </a:r>
            <a:r>
              <a:rPr lang="en-US" altLang="zh-CN" sz="4400" dirty="0"/>
              <a:t>ཡིའུ་ཐའེ་ལྷ་སྒྲུང་ནང་གི་མིའི་རིགས་ཀྱི་མེས་པོ་ཡ་ཏིང་དང་ཞ་ཝ་གཏན་བསྡོད་བྱེད་སའི་བདེ་བ་ཅན་གྱི་ཞིང་ཁམས་ཡིན།</a:t>
            </a: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en-US" altLang="zh-CN" sz="4400" dirty="0">
                <a:solidFill>
                  <a:srgbClr val="FF0000"/>
                </a:solidFill>
              </a:rPr>
              <a:t>བསྟོད་ཚིག་སྙན་ངག  </a:t>
            </a:r>
            <a:r>
              <a:rPr lang="en-US" altLang="zh-CN" sz="4400" dirty="0"/>
              <a:t>ཡེ་ཤུའི་ཆོས་ལུགས་པས་ཕྱག་འཚལ་སྐབས་ལེན་དགོས་པའི་གོང་མ་ལྷ་ལ་བསྟོད་པའི་སྙན་ཚིག་ལ་ཟེར།</a:t>
            </a: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en-US" altLang="zh-CN" sz="4400" dirty="0">
                <a:solidFill>
                  <a:srgbClr val="FF0000"/>
                </a:solidFill>
              </a:rPr>
              <a:t>ཆོས་ཀྱི་གོང་མ། </a:t>
            </a:r>
            <a:r>
              <a:rPr lang="en-US" altLang="zh-CN" sz="4400" dirty="0"/>
              <a:t>རོ་མའི་ཆོས་ཀྱི་གོང་མ་ཡང་ཟེར།  གནམ་བདག་ཆོས་ཚོགས་ཀྱི་ཆེས་མཐོའི་དབང་སྒྱུར་མཁན་ཡིན་ཞིང་། ཧྥེན་ཏི་ཀང་དུ་ཡོད།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250827" y="332740"/>
            <a:ext cx="4237355" cy="72009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宋体" panose="02010600030101010101" pitchFamily="2" charset="-122"/>
                <a:cs typeface="Microsoft Himalaya" panose="01010100010101010101" pitchFamily="2" charset="0"/>
              </a:rPr>
              <a:t>༧ ཐ་སྙད་</a:t>
            </a: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宋体" panose="02010600030101010101" pitchFamily="2" charset="-122"/>
                <a:cs typeface="Microsoft Himalaya" panose="01010100010101010101" pitchFamily="2" charset="0"/>
              </a:rPr>
              <a:t>མཆན་</a:t>
            </a: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宋体" panose="02010600030101010101" pitchFamily="2" charset="-122"/>
                <a:cs typeface="Microsoft Himalaya" panose="01010100010101010101" pitchFamily="2" charset="0"/>
              </a:rPr>
              <a:t>འགྲེལ།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882" y="1772816"/>
            <a:ext cx="1285875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文本框 7"/>
          <p:cNvSpPr txBox="1">
            <a:spLocks noChangeArrowheads="1"/>
          </p:cNvSpPr>
          <p:nvPr/>
        </p:nvSpPr>
        <p:spPr bwMode="auto">
          <a:xfrm>
            <a:off x="1835150" y="1757363"/>
            <a:ext cx="249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45714" y="2271789"/>
            <a:ext cx="40588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༡</a:t>
            </a:r>
            <a:endParaRPr lang="zh-CN" alt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1835177" y="1818853"/>
            <a:ext cx="10039475" cy="1446550"/>
          </a:xfrm>
          <a:prstGeom prst="rect">
            <a:avLst/>
          </a:prstGeom>
          <a:solidFill>
            <a:srgbClr val="00B050"/>
          </a:solidFill>
          <a:ln w="28575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4400" b="1" dirty="0">
                <a:solidFill>
                  <a:schemeClr val="bg1"/>
                </a:solidFill>
              </a:rPr>
              <a:t>ཚན་པ་འདིའི ༼རང་གྲུབ་ཚན་པ༡༽ ནང་དུ་ཁོ་ཕན་ཉི་ཁེའི་འཁྲུངས་ཡུལ་དང་སློབ་གཉེར་གྱི་བརྒྱུད་རིམ། དགའ་ཕྱོགས་བཅས་ངོ་སྤྲོད་བྱས་ཡོད།            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1619151" y="4257669"/>
            <a:ext cx="10260112" cy="1754326"/>
          </a:xfrm>
          <a:prstGeom prst="rect">
            <a:avLst/>
          </a:prstGeom>
          <a:solidFill>
            <a:srgbClr val="00B050"/>
          </a:solidFill>
          <a:ln w="28575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3600" b="1" dirty="0">
                <a:solidFill>
                  <a:schemeClr val="bg1"/>
                </a:solidFill>
              </a:rPr>
              <a:t>འདིའི ༼རང་གྲུབ་ཚན་པ༢</a:t>
            </a:r>
            <a:r>
              <a:rPr lang="en-US" altLang="zh-CN" sz="3600" b="1" dirty="0">
                <a:solidFill>
                  <a:schemeClr val="bg1"/>
                </a:solidFill>
                <a:latin typeface="Microsoft Himalaya" panose="01010100010101010101" pitchFamily="2" charset="0"/>
              </a:rPr>
              <a:t>༽</a:t>
            </a:r>
            <a:r>
              <a:rPr lang="en-US" altLang="zh-CN" sz="3600" b="1" dirty="0">
                <a:solidFill>
                  <a:schemeClr val="bg1"/>
                </a:solidFill>
              </a:rPr>
              <a:t> ནང་དུ་རྩོམ་པ་པོས་ཁེ་ཕན་ཉི་ཁེས་དཀའ་སྤྱད་དགོས་ཞེས་ཡང་དང་བསྐྱར་དུ་ཁུངས་ལུང་བཙལ་མཐར་ས་འགུལ་སྨྲ་བའི་བཞེད་སྲོལ་བཏོན་པའི་བརྒྱུད་རིམ་དང་།</a:t>
            </a:r>
            <a:r>
              <a:rPr lang="en-US" altLang="zh-CN" sz="2800" b="1" dirty="0">
                <a:solidFill>
                  <a:schemeClr val="bg1"/>
                </a:solidFill>
                <a:latin typeface="Microsoft Himalaya" panose="01010100010101010101"/>
                <a:ea typeface="Microsoft Himalaya" panose="01010100010101010101"/>
                <a:cs typeface="Microsoft Himalaya" panose="01010100010101010101"/>
              </a:rPr>
              <a:t>« </a:t>
            </a:r>
            <a:r>
              <a:rPr lang="en-US" altLang="zh-CN" sz="3600" b="1" dirty="0">
                <a:solidFill>
                  <a:schemeClr val="bg1"/>
                </a:solidFill>
              </a:rPr>
              <a:t>གོ་ལའི་འཁོར་བསྐྱོད</a:t>
            </a:r>
            <a:r>
              <a:rPr lang="en-US" altLang="zh-CN" sz="3600" b="1" dirty="0">
                <a:solidFill>
                  <a:schemeClr val="bg1"/>
                </a:solidFill>
                <a:latin typeface="Microsoft Himalaya" panose="01010100010101010101"/>
                <a:ea typeface="Microsoft Himalaya" panose="01010100010101010101"/>
                <a:cs typeface="Microsoft Himalaya" panose="01010100010101010101"/>
              </a:rPr>
              <a:t>» </a:t>
            </a:r>
            <a:r>
              <a:rPr lang="en-US" altLang="zh-CN" sz="3600" b="1" dirty="0">
                <a:solidFill>
                  <a:schemeClr val="bg1"/>
                </a:solidFill>
              </a:rPr>
              <a:t>ཅེས་པའི་དཔེ་ཆ་པར་སྐྲུན་འགྲེམ་སྤེལ་བྱས་པའི་བརྒྱུད་རིམ་ཞིབ་ཏུ་ངོ་སྤྲོད་བྱས་ཡོད།          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157016" y="379831"/>
            <a:ext cx="3982417" cy="672907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altLang="zh-CN" sz="5400" dirty="0"/>
              <a:t>༨  སློབ་ཚན་དབྱེ་ཞིབ།</a:t>
            </a:r>
            <a:endParaRPr lang="zh-CN" altLang="en-US" sz="5400" dirty="0"/>
          </a:p>
        </p:txBody>
      </p:sp>
      <p:pic>
        <p:nvPicPr>
          <p:cNvPr id="16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882" y="4149080"/>
            <a:ext cx="128587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 flipH="1">
            <a:off x="84016" y="4857833"/>
            <a:ext cx="6710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༢</a:t>
            </a:r>
            <a:endParaRPr lang="zh-CN" alt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图片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589" y="3995320"/>
            <a:ext cx="1287463" cy="159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图片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047" y="4725144"/>
            <a:ext cx="40798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2140373" y="1634024"/>
            <a:ext cx="9756055" cy="193899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4000" dirty="0">
                <a:solidFill>
                  <a:schemeClr val="bg1"/>
                </a:solidFill>
              </a:rPr>
              <a:t>འདིའི་ནང་དུ</a:t>
            </a:r>
            <a:r>
              <a:rPr lang="en-US" altLang="zh-CN" sz="40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༼རང་གྲུབ་ཚན་པ་༣དང༤༽ </a:t>
            </a:r>
            <a:r>
              <a:rPr lang="en-US" altLang="zh-CN" sz="4000" dirty="0">
                <a:solidFill>
                  <a:schemeClr val="bg1"/>
                </a:solidFill>
              </a:rPr>
              <a:t>རྩོམ་པ་པོས་ཁེ་ཕན་ཉི་ཁེས་ས་འགུལ་སྨྲ་བའི་བཞེད་སྲོལ་སྤེལ་བ་དེས་མིའི་རིགས་ཀྱི་བསམ་བློ་ལ་ཤུགས་རྐྱེན་ཟབ་མོ་ཐེབས་པ་དང་། དེའི་རླབས་ཆེན་གྱི་དོན་སྙིང་ལ་གདེང་འཇོག་མཐོན་པོ་བྱས་ཡོད།           </a:t>
            </a:r>
          </a:p>
        </p:txBody>
      </p:sp>
      <p:sp>
        <p:nvSpPr>
          <p:cNvPr id="15367" name="矩形 8"/>
          <p:cNvSpPr>
            <a:spLocks noChangeArrowheads="1"/>
          </p:cNvSpPr>
          <p:nvPr/>
        </p:nvSpPr>
        <p:spPr bwMode="auto">
          <a:xfrm>
            <a:off x="2140371" y="3808046"/>
            <a:ext cx="9738892" cy="255454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</a:rPr>
              <a:t>འདིའི་ནང་དུ༼རང་གྲུབ་ཚན་པ༥དང༦༽ </a:t>
            </a:r>
            <a:r>
              <a:rPr lang="en-US" altLang="zh-CN" sz="4000" dirty="0">
                <a:solidFill>
                  <a:schemeClr val="bg1"/>
                </a:solidFill>
                <a:cs typeface="Microsoft Himalaya" panose="01010100010101010101"/>
              </a:rPr>
              <a:t>«</a:t>
            </a:r>
            <a:r>
              <a:rPr lang="en-US" altLang="zh-CN" sz="4000" dirty="0">
                <a:solidFill>
                  <a:schemeClr val="bg1"/>
                </a:solidFill>
              </a:rPr>
              <a:t>གོ་ལའི་འཁོར་སྐྱོད</a:t>
            </a:r>
            <a:r>
              <a:rPr lang="en-US" altLang="zh-CN" sz="4000" dirty="0">
                <a:solidFill>
                  <a:schemeClr val="bg1"/>
                </a:solidFill>
                <a:latin typeface="Microsoft Himalaya" panose="01010100010101010101"/>
                <a:ea typeface="Microsoft Himalaya" panose="01010100010101010101"/>
                <a:cs typeface="Microsoft Himalaya" panose="01010100010101010101"/>
              </a:rPr>
              <a:t>»</a:t>
            </a:r>
            <a:r>
              <a:rPr lang="en-US" altLang="zh-CN" sz="4000" dirty="0">
                <a:solidFill>
                  <a:schemeClr val="bg1"/>
                </a:solidFill>
              </a:rPr>
              <a:t>ཀྱི་དུས་རབས་ལས་བརྒལ་བའི་སྔོན་ཐོན་རང་བཞིན་དང་། ས་འགུལ་སྨྲ་བའི་གཞུང་ལུགས་སྤེལ་བ་ལས་བསླངས་པའི་ཚན་རིག་དང་ཆོས་ལུགས་བར་གྱི་འགལ་བ་དྲག་པོ་བྲིས་ཏེ། ཁོ་ཕན་ཉི་ཁེའི་བདེན་དོན་རྒྱུན་འཁྱོངས་བྱེད་པའི་སྙིང་སྟོབས་ལ་བསྔགས་བརྗོད་བྱས་ཡོད།            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178993" y="451839"/>
            <a:ext cx="3982417" cy="60089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altLang="zh-CN" sz="5400" dirty="0"/>
              <a:t>༨  སློབ་ཚན་དབྱེ་ཞིབ།</a:t>
            </a:r>
            <a:endParaRPr lang="zh-CN" altLang="en-US" sz="5400" dirty="0"/>
          </a:p>
        </p:txBody>
      </p:sp>
      <p:pic>
        <p:nvPicPr>
          <p:cNvPr id="9" name="图片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041" y="1844824"/>
            <a:ext cx="1287463" cy="159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055" y="2276872"/>
            <a:ext cx="433388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36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17" y="1916832"/>
            <a:ext cx="3944938" cy="35831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注: 左箭头 3"/>
          <p:cNvSpPr/>
          <p:nvPr/>
        </p:nvSpPr>
        <p:spPr>
          <a:xfrm>
            <a:off x="3923407" y="548682"/>
            <a:ext cx="7704856" cy="5902921"/>
          </a:xfrm>
          <a:prstGeom prst="leftArrowCallout">
            <a:avLst>
              <a:gd name="adj1" fmla="val 8210"/>
              <a:gd name="adj2" fmla="val 11195"/>
              <a:gd name="adj3" fmla="val 25738"/>
              <a:gd name="adj4" fmla="val 64977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zh-CN" sz="3600" dirty="0">
                <a:solidFill>
                  <a:srgbClr val="000000"/>
                </a:solidFill>
              </a:rPr>
              <a:t>སློབ་ཚན་འདིའི་ནང་དུ་ཁོ་ཕན་ཉི་ཁེས་གོ་ལའི་འཁོར་བསྐྱོད་ཀྱི་ཆོས་ཉིད་རྟོགས་པའི་ཆེད་དུ། རང་གི་མི་ཚེ་གང་བོ་ཚན་རིག་ལས་དོན་ལ་ཕུལ་ཏེ། ས་འགུལ་སྨྲ་བའི་ལྟ་བ་བཏོན་ཞིང་།དེས་ཚན་རིག་གི་དབུ་བརྙེས་པར་བྱས་རྗེས་རླབས་ཆེན་བཞག་པར་མ་ཟད། མིའི་རིགས་ཀྱི་བསམ་བློ་ལ་ཤུགས་རྐྱེན་ཟབ་མོ་ཐེབས་སུ་བཅུག་པ་བརྗོད་ཡོད་པ་དང་།  ད་དུང་ཁོང་གིས་གནམ་དཔྱད་རིག་པའི་སྲོལ་རྒྱུན་གྱི་འདུ་ཤེས་རྙིང་པ་གཏོར་ཏེ། བདེན་དོན་ལ་བརྩོན་ལེན་བྱེད་པའི་སྙིང་སྟོབས་ལ་བསྔགས་བརྗོད་ཡོད།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178993" y="379831"/>
            <a:ext cx="3046313" cy="672907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5400" b="1" dirty="0">
                <a:solidFill>
                  <a:schemeClr val="bg1"/>
                </a:solidFill>
              </a:rPr>
              <a:t>༩ བརྗོད་སྙིང་།</a:t>
            </a:r>
            <a:r>
              <a:rPr lang="en-US" altLang="zh-CN" sz="5400" dirty="0">
                <a:solidFill>
                  <a:schemeClr val="bg1"/>
                </a:solidFill>
              </a:rPr>
              <a:t> </a:t>
            </a:r>
            <a:endParaRPr lang="zh-CN" alt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1700215"/>
            <a:ext cx="13335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1227" y="1700215"/>
            <a:ext cx="8939213" cy="11525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988" y="3429000"/>
            <a:ext cx="121761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988" y="5373688"/>
            <a:ext cx="1247776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9002" y="3429000"/>
            <a:ext cx="10056813" cy="1295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9002" y="5413715"/>
            <a:ext cx="8380413" cy="10795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5663" y="1700215"/>
            <a:ext cx="239712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8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863" y="3429000"/>
            <a:ext cx="2667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9" name="Picture 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865" y="5373688"/>
            <a:ext cx="22542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20" name="TextBox 2"/>
          <p:cNvSpPr txBox="1">
            <a:spLocks noChangeArrowheads="1"/>
          </p:cNvSpPr>
          <p:nvPr/>
        </p:nvSpPr>
        <p:spPr bwMode="auto">
          <a:xfrm>
            <a:off x="322265" y="2276475"/>
            <a:ext cx="249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62708" y="1722872"/>
            <a:ext cx="40908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༡</a:t>
            </a:r>
            <a:endParaRPr lang="zh-CN" alt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-65816" y="3522642"/>
            <a:ext cx="64793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༢</a:t>
            </a:r>
            <a:endParaRPr lang="zh-CN" alt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423" name="TextBox 6"/>
          <p:cNvSpPr txBox="1">
            <a:spLocks noChangeArrowheads="1"/>
          </p:cNvSpPr>
          <p:nvPr/>
        </p:nvSpPr>
        <p:spPr bwMode="auto">
          <a:xfrm>
            <a:off x="258765" y="5926140"/>
            <a:ext cx="390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/>
              <a:t> </a:t>
            </a:r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5132" y="5345719"/>
            <a:ext cx="63671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༣ </a:t>
            </a:r>
            <a:endParaRPr lang="zh-CN" alt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353" name="TextBox 8"/>
          <p:cNvSpPr txBox="1">
            <a:spLocks noChangeArrowheads="1"/>
          </p:cNvSpPr>
          <p:nvPr/>
        </p:nvSpPr>
        <p:spPr bwMode="auto">
          <a:xfrm>
            <a:off x="1330325" y="1929026"/>
            <a:ext cx="69974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/>
              <a:t> རྒྱུ་ཆ་འདེམ་པ་གནད་དུ་ཁེལ་ཞིང་གཙོ་གནད་འབུར་དུ་ཐོན་པ།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20788" y="3424240"/>
            <a:ext cx="9645650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ཞིབ་བརྗོད་ཁྲོད་དུ་བར་བཅུག་དཔྱད་བརྗོད་སྤེལ་བ་དང་། ཞིབ་བརྗོད་བྱེད་དུས་དོན་དངོས་གཞིར་བཟུང་བ། གདེང་འཇོག་དང་དཔྱད་གླེང་བྱས་པ་གཟབ་ནན་དང་བདེན་པ་ཡིན་པ།</a:t>
            </a:r>
          </a:p>
        </p:txBody>
      </p:sp>
      <p:sp>
        <p:nvSpPr>
          <p:cNvPr id="17427" name="TextBox 10"/>
          <p:cNvSpPr txBox="1">
            <a:spLocks noChangeArrowheads="1"/>
          </p:cNvSpPr>
          <p:nvPr/>
        </p:nvSpPr>
        <p:spPr bwMode="auto">
          <a:xfrm>
            <a:off x="3059113" y="5913440"/>
            <a:ext cx="825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          </a:t>
            </a: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470920" y="5513390"/>
            <a:ext cx="6484937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4400" b="1" dirty="0">
                <a:solidFill>
                  <a:srgbClr val="000000"/>
                </a:solidFill>
              </a:rPr>
              <a:t> སྐད་ཆ་བབ་ཆགས་ཤིང་གཟབ་ནན་ཡིན་པ།</a:t>
            </a:r>
            <a:endParaRPr lang="zh-CN" altLang="en-US" sz="2800" dirty="0"/>
          </a:p>
        </p:txBody>
      </p:sp>
      <p:sp>
        <p:nvSpPr>
          <p:cNvPr id="21" name="圆角矩形 20"/>
          <p:cNvSpPr/>
          <p:nvPr/>
        </p:nvSpPr>
        <p:spPr>
          <a:xfrm>
            <a:off x="251001" y="260650"/>
            <a:ext cx="5184575" cy="64807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5400" dirty="0"/>
              <a:t> </a:t>
            </a:r>
            <a:r>
              <a:rPr lang="en-US" altLang="zh-CN" sz="5400" dirty="0">
                <a:solidFill>
                  <a:schemeClr val="bg1"/>
                </a:solidFill>
              </a:rPr>
              <a:t>༡༠ རྩོམ་སྟངས་ཀྱི་ཁྱད་ཆོས།              </a:t>
            </a:r>
            <a:endParaRPr lang="zh-CN" alt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3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矩形 2"/>
          <p:cNvSpPr>
            <a:spLocks noChangeArrowheads="1"/>
          </p:cNvSpPr>
          <p:nvPr/>
        </p:nvSpPr>
        <p:spPr bwMode="auto">
          <a:xfrm>
            <a:off x="4211439" y="6503987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dirty="0"/>
              <a:t>  </a:t>
            </a:r>
          </a:p>
        </p:txBody>
      </p:sp>
      <p:sp>
        <p:nvSpPr>
          <p:cNvPr id="6" name="矩形 5"/>
          <p:cNvSpPr/>
          <p:nvPr/>
        </p:nvSpPr>
        <p:spPr>
          <a:xfrm>
            <a:off x="5942013" y="2924946"/>
            <a:ext cx="59372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3600" dirty="0"/>
              <a:t>           </a:t>
            </a:r>
            <a:endParaRPr lang="zh-CN" altLang="en-US" sz="3600" dirty="0"/>
          </a:p>
        </p:txBody>
      </p:sp>
      <p:grpSp>
        <p:nvGrpSpPr>
          <p:cNvPr id="8" name="Group 20"/>
          <p:cNvGrpSpPr/>
          <p:nvPr/>
        </p:nvGrpSpPr>
        <p:grpSpPr bwMode="auto">
          <a:xfrm>
            <a:off x="1115097" y="620688"/>
            <a:ext cx="8496943" cy="5688632"/>
            <a:chOff x="929727" y="1492255"/>
            <a:chExt cx="5359400" cy="468153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9" name="Group 15"/>
            <p:cNvGrpSpPr>
              <a:grpSpLocks noChangeAspect="1"/>
            </p:cNvGrpSpPr>
            <p:nvPr/>
          </p:nvGrpSpPr>
          <p:grpSpPr bwMode="auto">
            <a:xfrm>
              <a:off x="929727" y="1492255"/>
              <a:ext cx="5359400" cy="4681538"/>
              <a:chOff x="1192" y="179"/>
              <a:chExt cx="3376" cy="2949"/>
            </a:xfrm>
          </p:grpSpPr>
          <p:sp>
            <p:nvSpPr>
              <p:cNvPr id="17" name="Freeform 16"/>
              <p:cNvSpPr/>
              <p:nvPr/>
            </p:nvSpPr>
            <p:spPr bwMode="auto">
              <a:xfrm>
                <a:off x="2468" y="179"/>
                <a:ext cx="824" cy="1050"/>
              </a:xfrm>
              <a:custGeom>
                <a:avLst/>
                <a:gdLst>
                  <a:gd name="T0" fmla="*/ 174 w 348"/>
                  <a:gd name="T1" fmla="*/ 0 h 444"/>
                  <a:gd name="T2" fmla="*/ 59 w 348"/>
                  <a:gd name="T3" fmla="*/ 115 h 444"/>
                  <a:gd name="T4" fmla="*/ 59 w 348"/>
                  <a:gd name="T5" fmla="*/ 328 h 444"/>
                  <a:gd name="T6" fmla="*/ 174 w 348"/>
                  <a:gd name="T7" fmla="*/ 444 h 444"/>
                  <a:gd name="T8" fmla="*/ 290 w 348"/>
                  <a:gd name="T9" fmla="*/ 328 h 444"/>
                  <a:gd name="T10" fmla="*/ 290 w 348"/>
                  <a:gd name="T11" fmla="*/ 115 h 444"/>
                  <a:gd name="T12" fmla="*/ 174 w 348"/>
                  <a:gd name="T13" fmla="*/ 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8" h="444">
                    <a:moveTo>
                      <a:pt x="174" y="0"/>
                    </a:moveTo>
                    <a:cubicBezTo>
                      <a:pt x="59" y="115"/>
                      <a:pt x="59" y="115"/>
                      <a:pt x="59" y="115"/>
                    </a:cubicBezTo>
                    <a:cubicBezTo>
                      <a:pt x="0" y="174"/>
                      <a:pt x="0" y="270"/>
                      <a:pt x="59" y="328"/>
                    </a:cubicBezTo>
                    <a:cubicBezTo>
                      <a:pt x="174" y="444"/>
                      <a:pt x="174" y="444"/>
                      <a:pt x="174" y="444"/>
                    </a:cubicBezTo>
                    <a:cubicBezTo>
                      <a:pt x="290" y="328"/>
                      <a:pt x="290" y="328"/>
                      <a:pt x="290" y="328"/>
                    </a:cubicBezTo>
                    <a:cubicBezTo>
                      <a:pt x="348" y="270"/>
                      <a:pt x="348" y="174"/>
                      <a:pt x="290" y="115"/>
                    </a:cubicBezTo>
                    <a:cubicBezTo>
                      <a:pt x="174" y="0"/>
                      <a:pt x="174" y="0"/>
                      <a:pt x="174" y="0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5">
                  <a:latin typeface="+mn-lt"/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 bwMode="auto">
              <a:xfrm>
                <a:off x="3520" y="1492"/>
                <a:ext cx="1048" cy="752"/>
              </a:xfrm>
              <a:custGeom>
                <a:avLst/>
                <a:gdLst>
                  <a:gd name="T0" fmla="*/ 222 w 443"/>
                  <a:gd name="T1" fmla="*/ 0 h 318"/>
                  <a:gd name="T2" fmla="*/ 115 w 443"/>
                  <a:gd name="T3" fmla="*/ 44 h 318"/>
                  <a:gd name="T4" fmla="*/ 0 w 443"/>
                  <a:gd name="T5" fmla="*/ 159 h 318"/>
                  <a:gd name="T6" fmla="*/ 115 w 443"/>
                  <a:gd name="T7" fmla="*/ 274 h 318"/>
                  <a:gd name="T8" fmla="*/ 222 w 443"/>
                  <a:gd name="T9" fmla="*/ 318 h 318"/>
                  <a:gd name="T10" fmla="*/ 328 w 443"/>
                  <a:gd name="T11" fmla="*/ 274 h 318"/>
                  <a:gd name="T12" fmla="*/ 443 w 443"/>
                  <a:gd name="T13" fmla="*/ 159 h 318"/>
                  <a:gd name="T14" fmla="*/ 328 w 443"/>
                  <a:gd name="T15" fmla="*/ 44 h 318"/>
                  <a:gd name="T16" fmla="*/ 222 w 443"/>
                  <a:gd name="T17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3" h="318">
                    <a:moveTo>
                      <a:pt x="222" y="0"/>
                    </a:moveTo>
                    <a:cubicBezTo>
                      <a:pt x="183" y="0"/>
                      <a:pt x="144" y="14"/>
                      <a:pt x="115" y="44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115" y="274"/>
                      <a:pt x="115" y="274"/>
                      <a:pt x="115" y="274"/>
                    </a:cubicBezTo>
                    <a:cubicBezTo>
                      <a:pt x="144" y="304"/>
                      <a:pt x="183" y="318"/>
                      <a:pt x="222" y="318"/>
                    </a:cubicBezTo>
                    <a:cubicBezTo>
                      <a:pt x="260" y="318"/>
                      <a:pt x="299" y="304"/>
                      <a:pt x="328" y="274"/>
                    </a:cubicBezTo>
                    <a:cubicBezTo>
                      <a:pt x="443" y="159"/>
                      <a:pt x="443" y="159"/>
                      <a:pt x="443" y="159"/>
                    </a:cubicBezTo>
                    <a:cubicBezTo>
                      <a:pt x="328" y="44"/>
                      <a:pt x="328" y="44"/>
                      <a:pt x="328" y="44"/>
                    </a:cubicBezTo>
                    <a:cubicBezTo>
                      <a:pt x="299" y="14"/>
                      <a:pt x="260" y="0"/>
                      <a:pt x="222" y="0"/>
                    </a:cubicBezTo>
                  </a:path>
                </a:pathLst>
              </a:custGeom>
              <a:solidFill>
                <a:srgbClr val="F7A7C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5">
                  <a:latin typeface="+mn-lt"/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 bwMode="auto">
              <a:xfrm>
                <a:off x="1192" y="1492"/>
                <a:ext cx="1051" cy="752"/>
              </a:xfrm>
              <a:custGeom>
                <a:avLst/>
                <a:gdLst>
                  <a:gd name="T0" fmla="*/ 222 w 444"/>
                  <a:gd name="T1" fmla="*/ 0 h 318"/>
                  <a:gd name="T2" fmla="*/ 116 w 444"/>
                  <a:gd name="T3" fmla="*/ 44 h 318"/>
                  <a:gd name="T4" fmla="*/ 0 w 444"/>
                  <a:gd name="T5" fmla="*/ 159 h 318"/>
                  <a:gd name="T6" fmla="*/ 116 w 444"/>
                  <a:gd name="T7" fmla="*/ 274 h 318"/>
                  <a:gd name="T8" fmla="*/ 222 w 444"/>
                  <a:gd name="T9" fmla="*/ 318 h 318"/>
                  <a:gd name="T10" fmla="*/ 329 w 444"/>
                  <a:gd name="T11" fmla="*/ 274 h 318"/>
                  <a:gd name="T12" fmla="*/ 444 w 444"/>
                  <a:gd name="T13" fmla="*/ 159 h 318"/>
                  <a:gd name="T14" fmla="*/ 329 w 444"/>
                  <a:gd name="T15" fmla="*/ 44 h 318"/>
                  <a:gd name="T16" fmla="*/ 222 w 444"/>
                  <a:gd name="T17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4" h="318">
                    <a:moveTo>
                      <a:pt x="222" y="0"/>
                    </a:moveTo>
                    <a:cubicBezTo>
                      <a:pt x="184" y="0"/>
                      <a:pt x="145" y="14"/>
                      <a:pt x="116" y="44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116" y="274"/>
                      <a:pt x="116" y="274"/>
                      <a:pt x="116" y="274"/>
                    </a:cubicBezTo>
                    <a:cubicBezTo>
                      <a:pt x="145" y="304"/>
                      <a:pt x="184" y="318"/>
                      <a:pt x="222" y="318"/>
                    </a:cubicBezTo>
                    <a:cubicBezTo>
                      <a:pt x="261" y="318"/>
                      <a:pt x="299" y="304"/>
                      <a:pt x="329" y="274"/>
                    </a:cubicBezTo>
                    <a:cubicBezTo>
                      <a:pt x="444" y="159"/>
                      <a:pt x="444" y="159"/>
                      <a:pt x="444" y="159"/>
                    </a:cubicBezTo>
                    <a:cubicBezTo>
                      <a:pt x="329" y="44"/>
                      <a:pt x="329" y="44"/>
                      <a:pt x="329" y="44"/>
                    </a:cubicBezTo>
                    <a:cubicBezTo>
                      <a:pt x="299" y="14"/>
                      <a:pt x="261" y="0"/>
                      <a:pt x="222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5">
                  <a:latin typeface="+mn-lt"/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 bwMode="auto">
              <a:xfrm>
                <a:off x="1689" y="671"/>
                <a:ext cx="749" cy="738"/>
              </a:xfrm>
              <a:custGeom>
                <a:avLst/>
                <a:gdLst>
                  <a:gd name="T0" fmla="*/ 162 w 316"/>
                  <a:gd name="T1" fmla="*/ 0 h 312"/>
                  <a:gd name="T2" fmla="*/ 0 w 316"/>
                  <a:gd name="T3" fmla="*/ 0 h 312"/>
                  <a:gd name="T4" fmla="*/ 0 w 316"/>
                  <a:gd name="T5" fmla="*/ 164 h 312"/>
                  <a:gd name="T6" fmla="*/ 150 w 316"/>
                  <a:gd name="T7" fmla="*/ 312 h 312"/>
                  <a:gd name="T8" fmla="*/ 316 w 316"/>
                  <a:gd name="T9" fmla="*/ 312 h 312"/>
                  <a:gd name="T10" fmla="*/ 316 w 316"/>
                  <a:gd name="T11" fmla="*/ 152 h 312"/>
                  <a:gd name="T12" fmla="*/ 162 w 316"/>
                  <a:gd name="T13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6" h="312">
                    <a:moveTo>
                      <a:pt x="16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247"/>
                      <a:pt x="67" y="312"/>
                      <a:pt x="150" y="312"/>
                    </a:cubicBezTo>
                    <a:cubicBezTo>
                      <a:pt x="316" y="312"/>
                      <a:pt x="316" y="312"/>
                      <a:pt x="316" y="312"/>
                    </a:cubicBezTo>
                    <a:cubicBezTo>
                      <a:pt x="316" y="152"/>
                      <a:pt x="316" y="152"/>
                      <a:pt x="316" y="152"/>
                    </a:cubicBezTo>
                    <a:cubicBezTo>
                      <a:pt x="316" y="68"/>
                      <a:pt x="245" y="0"/>
                      <a:pt x="162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5">
                  <a:latin typeface="+mn-lt"/>
                </a:endParaRPr>
              </a:p>
            </p:txBody>
          </p:sp>
          <p:sp>
            <p:nvSpPr>
              <p:cNvPr id="21" name="Freeform 20"/>
              <p:cNvSpPr/>
              <p:nvPr/>
            </p:nvSpPr>
            <p:spPr bwMode="auto">
              <a:xfrm>
                <a:off x="3327" y="2320"/>
                <a:ext cx="740" cy="739"/>
              </a:xfrm>
              <a:custGeom>
                <a:avLst/>
                <a:gdLst>
                  <a:gd name="T0" fmla="*/ 165 w 312"/>
                  <a:gd name="T1" fmla="*/ 0 h 312"/>
                  <a:gd name="T2" fmla="*/ 0 w 312"/>
                  <a:gd name="T3" fmla="*/ 0 h 312"/>
                  <a:gd name="T4" fmla="*/ 0 w 312"/>
                  <a:gd name="T5" fmla="*/ 162 h 312"/>
                  <a:gd name="T6" fmla="*/ 153 w 312"/>
                  <a:gd name="T7" fmla="*/ 312 h 312"/>
                  <a:gd name="T8" fmla="*/ 312 w 312"/>
                  <a:gd name="T9" fmla="*/ 312 h 312"/>
                  <a:gd name="T10" fmla="*/ 312 w 312"/>
                  <a:gd name="T11" fmla="*/ 150 h 312"/>
                  <a:gd name="T12" fmla="*/ 165 w 312"/>
                  <a:gd name="T13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2" h="312">
                    <a:moveTo>
                      <a:pt x="16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2"/>
                      <a:pt x="0" y="162"/>
                      <a:pt x="0" y="162"/>
                    </a:cubicBezTo>
                    <a:cubicBezTo>
                      <a:pt x="0" y="246"/>
                      <a:pt x="69" y="312"/>
                      <a:pt x="153" y="312"/>
                    </a:cubicBezTo>
                    <a:cubicBezTo>
                      <a:pt x="312" y="312"/>
                      <a:pt x="312" y="312"/>
                      <a:pt x="312" y="312"/>
                    </a:cubicBezTo>
                    <a:cubicBezTo>
                      <a:pt x="312" y="150"/>
                      <a:pt x="312" y="150"/>
                      <a:pt x="312" y="150"/>
                    </a:cubicBezTo>
                    <a:cubicBezTo>
                      <a:pt x="312" y="67"/>
                      <a:pt x="248" y="0"/>
                      <a:pt x="165" y="0"/>
                    </a:cubicBezTo>
                  </a:path>
                </a:pathLst>
              </a:cu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5">
                  <a:latin typeface="+mn-lt"/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3327" y="637"/>
                <a:ext cx="834" cy="772"/>
              </a:xfrm>
              <a:custGeom>
                <a:avLst/>
                <a:gdLst>
                  <a:gd name="T0" fmla="*/ 312 w 312"/>
                  <a:gd name="T1" fmla="*/ 0 h 312"/>
                  <a:gd name="T2" fmla="*/ 153 w 312"/>
                  <a:gd name="T3" fmla="*/ 0 h 312"/>
                  <a:gd name="T4" fmla="*/ 0 w 312"/>
                  <a:gd name="T5" fmla="*/ 152 h 312"/>
                  <a:gd name="T6" fmla="*/ 0 w 312"/>
                  <a:gd name="T7" fmla="*/ 312 h 312"/>
                  <a:gd name="T8" fmla="*/ 165 w 312"/>
                  <a:gd name="T9" fmla="*/ 312 h 312"/>
                  <a:gd name="T10" fmla="*/ 312 w 312"/>
                  <a:gd name="T11" fmla="*/ 164 h 312"/>
                  <a:gd name="T12" fmla="*/ 312 w 312"/>
                  <a:gd name="T13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2" h="312">
                    <a:moveTo>
                      <a:pt x="312" y="0"/>
                    </a:moveTo>
                    <a:cubicBezTo>
                      <a:pt x="153" y="0"/>
                      <a:pt x="153" y="0"/>
                      <a:pt x="153" y="0"/>
                    </a:cubicBezTo>
                    <a:cubicBezTo>
                      <a:pt x="69" y="0"/>
                      <a:pt x="0" y="68"/>
                      <a:pt x="0" y="152"/>
                    </a:cubicBezTo>
                    <a:cubicBezTo>
                      <a:pt x="0" y="312"/>
                      <a:pt x="0" y="312"/>
                      <a:pt x="0" y="312"/>
                    </a:cubicBezTo>
                    <a:cubicBezTo>
                      <a:pt x="165" y="312"/>
                      <a:pt x="165" y="312"/>
                      <a:pt x="165" y="312"/>
                    </a:cubicBezTo>
                    <a:cubicBezTo>
                      <a:pt x="248" y="312"/>
                      <a:pt x="312" y="247"/>
                      <a:pt x="312" y="164"/>
                    </a:cubicBezTo>
                    <a:cubicBezTo>
                      <a:pt x="312" y="0"/>
                      <a:pt x="312" y="0"/>
                      <a:pt x="312" y="0"/>
                    </a:cubicBezTo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5">
                  <a:latin typeface="+mn-lt"/>
                </a:endParaRPr>
              </a:p>
            </p:txBody>
          </p:sp>
          <p:sp>
            <p:nvSpPr>
              <p:cNvPr id="23" name="Freeform 22"/>
              <p:cNvSpPr/>
              <p:nvPr/>
            </p:nvSpPr>
            <p:spPr bwMode="auto">
              <a:xfrm>
                <a:off x="1616" y="2320"/>
                <a:ext cx="822" cy="808"/>
              </a:xfrm>
              <a:custGeom>
                <a:avLst/>
                <a:gdLst>
                  <a:gd name="T0" fmla="*/ 316 w 316"/>
                  <a:gd name="T1" fmla="*/ 0 h 312"/>
                  <a:gd name="T2" fmla="*/ 150 w 316"/>
                  <a:gd name="T3" fmla="*/ 0 h 312"/>
                  <a:gd name="T4" fmla="*/ 0 w 316"/>
                  <a:gd name="T5" fmla="*/ 150 h 312"/>
                  <a:gd name="T6" fmla="*/ 0 w 316"/>
                  <a:gd name="T7" fmla="*/ 312 h 312"/>
                  <a:gd name="T8" fmla="*/ 162 w 316"/>
                  <a:gd name="T9" fmla="*/ 312 h 312"/>
                  <a:gd name="T10" fmla="*/ 316 w 316"/>
                  <a:gd name="T11" fmla="*/ 162 h 312"/>
                  <a:gd name="T12" fmla="*/ 316 w 316"/>
                  <a:gd name="T13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6" h="312">
                    <a:moveTo>
                      <a:pt x="316" y="0"/>
                    </a:moveTo>
                    <a:cubicBezTo>
                      <a:pt x="150" y="0"/>
                      <a:pt x="150" y="0"/>
                      <a:pt x="150" y="0"/>
                    </a:cubicBezTo>
                    <a:cubicBezTo>
                      <a:pt x="67" y="0"/>
                      <a:pt x="0" y="67"/>
                      <a:pt x="0" y="150"/>
                    </a:cubicBezTo>
                    <a:cubicBezTo>
                      <a:pt x="0" y="312"/>
                      <a:pt x="0" y="312"/>
                      <a:pt x="0" y="312"/>
                    </a:cubicBezTo>
                    <a:cubicBezTo>
                      <a:pt x="162" y="312"/>
                      <a:pt x="162" y="312"/>
                      <a:pt x="162" y="312"/>
                    </a:cubicBezTo>
                    <a:cubicBezTo>
                      <a:pt x="245" y="312"/>
                      <a:pt x="316" y="246"/>
                      <a:pt x="316" y="162"/>
                    </a:cubicBezTo>
                    <a:cubicBezTo>
                      <a:pt x="316" y="0"/>
                      <a:pt x="316" y="0"/>
                      <a:pt x="316" y="0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5">
                  <a:latin typeface="+mn-lt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2710" y="2689"/>
                <a:ext cx="344" cy="61"/>
              </a:xfrm>
              <a:custGeom>
                <a:avLst/>
                <a:gdLst>
                  <a:gd name="T0" fmla="*/ 145 w 145"/>
                  <a:gd name="T1" fmla="*/ 12 h 25"/>
                  <a:gd name="T2" fmla="*/ 129 w 145"/>
                  <a:gd name="T3" fmla="*/ 25 h 25"/>
                  <a:gd name="T4" fmla="*/ 16 w 145"/>
                  <a:gd name="T5" fmla="*/ 25 h 25"/>
                  <a:gd name="T6" fmla="*/ 0 w 145"/>
                  <a:gd name="T7" fmla="*/ 12 h 25"/>
                  <a:gd name="T8" fmla="*/ 16 w 145"/>
                  <a:gd name="T9" fmla="*/ 0 h 25"/>
                  <a:gd name="T10" fmla="*/ 129 w 145"/>
                  <a:gd name="T11" fmla="*/ 0 h 25"/>
                  <a:gd name="T12" fmla="*/ 145 w 145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25">
                    <a:moveTo>
                      <a:pt x="145" y="12"/>
                    </a:moveTo>
                    <a:cubicBezTo>
                      <a:pt x="145" y="19"/>
                      <a:pt x="138" y="25"/>
                      <a:pt x="129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7" y="25"/>
                      <a:pt x="0" y="19"/>
                      <a:pt x="0" y="12"/>
                    </a:cubicBezTo>
                    <a:cubicBezTo>
                      <a:pt x="0" y="6"/>
                      <a:pt x="7" y="0"/>
                      <a:pt x="16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8" y="0"/>
                      <a:pt x="145" y="6"/>
                      <a:pt x="145" y="12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5">
                  <a:latin typeface="+mn-lt"/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 bwMode="auto">
              <a:xfrm>
                <a:off x="2710" y="2756"/>
                <a:ext cx="344" cy="59"/>
              </a:xfrm>
              <a:custGeom>
                <a:avLst/>
                <a:gdLst>
                  <a:gd name="T0" fmla="*/ 145 w 145"/>
                  <a:gd name="T1" fmla="*/ 13 h 25"/>
                  <a:gd name="T2" fmla="*/ 129 w 145"/>
                  <a:gd name="T3" fmla="*/ 25 h 25"/>
                  <a:gd name="T4" fmla="*/ 16 w 145"/>
                  <a:gd name="T5" fmla="*/ 25 h 25"/>
                  <a:gd name="T6" fmla="*/ 0 w 145"/>
                  <a:gd name="T7" fmla="*/ 13 h 25"/>
                  <a:gd name="T8" fmla="*/ 16 w 145"/>
                  <a:gd name="T9" fmla="*/ 0 h 25"/>
                  <a:gd name="T10" fmla="*/ 129 w 145"/>
                  <a:gd name="T11" fmla="*/ 0 h 25"/>
                  <a:gd name="T12" fmla="*/ 145 w 145"/>
                  <a:gd name="T13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25">
                    <a:moveTo>
                      <a:pt x="145" y="13"/>
                    </a:moveTo>
                    <a:cubicBezTo>
                      <a:pt x="145" y="20"/>
                      <a:pt x="138" y="25"/>
                      <a:pt x="129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7" y="25"/>
                      <a:pt x="0" y="20"/>
                      <a:pt x="0" y="13"/>
                    </a:cubicBezTo>
                    <a:cubicBezTo>
                      <a:pt x="0" y="6"/>
                      <a:pt x="7" y="0"/>
                      <a:pt x="16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8" y="0"/>
                      <a:pt x="145" y="6"/>
                      <a:pt x="145" y="13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5">
                  <a:latin typeface="+mn-lt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2710" y="2824"/>
                <a:ext cx="344" cy="59"/>
              </a:xfrm>
              <a:custGeom>
                <a:avLst/>
                <a:gdLst>
                  <a:gd name="T0" fmla="*/ 145 w 145"/>
                  <a:gd name="T1" fmla="*/ 12 h 25"/>
                  <a:gd name="T2" fmla="*/ 129 w 145"/>
                  <a:gd name="T3" fmla="*/ 25 h 25"/>
                  <a:gd name="T4" fmla="*/ 16 w 145"/>
                  <a:gd name="T5" fmla="*/ 25 h 25"/>
                  <a:gd name="T6" fmla="*/ 0 w 145"/>
                  <a:gd name="T7" fmla="*/ 12 h 25"/>
                  <a:gd name="T8" fmla="*/ 16 w 145"/>
                  <a:gd name="T9" fmla="*/ 0 h 25"/>
                  <a:gd name="T10" fmla="*/ 129 w 145"/>
                  <a:gd name="T11" fmla="*/ 0 h 25"/>
                  <a:gd name="T12" fmla="*/ 145 w 145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25">
                    <a:moveTo>
                      <a:pt x="145" y="12"/>
                    </a:moveTo>
                    <a:cubicBezTo>
                      <a:pt x="145" y="19"/>
                      <a:pt x="138" y="25"/>
                      <a:pt x="129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7" y="25"/>
                      <a:pt x="0" y="19"/>
                      <a:pt x="0" y="12"/>
                    </a:cubicBezTo>
                    <a:cubicBezTo>
                      <a:pt x="0" y="5"/>
                      <a:pt x="7" y="0"/>
                      <a:pt x="16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8" y="0"/>
                      <a:pt x="145" y="5"/>
                      <a:pt x="145" y="12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5">
                  <a:latin typeface="+mn-lt"/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 bwMode="auto">
              <a:xfrm>
                <a:off x="2783" y="2891"/>
                <a:ext cx="194" cy="59"/>
              </a:xfrm>
              <a:custGeom>
                <a:avLst/>
                <a:gdLst>
                  <a:gd name="T0" fmla="*/ 82 w 82"/>
                  <a:gd name="T1" fmla="*/ 0 h 25"/>
                  <a:gd name="T2" fmla="*/ 41 w 82"/>
                  <a:gd name="T3" fmla="*/ 25 h 25"/>
                  <a:gd name="T4" fmla="*/ 0 w 82"/>
                  <a:gd name="T5" fmla="*/ 0 h 25"/>
                  <a:gd name="T6" fmla="*/ 82 w 82"/>
                  <a:gd name="T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2" h="25">
                    <a:moveTo>
                      <a:pt x="82" y="0"/>
                    </a:moveTo>
                    <a:cubicBezTo>
                      <a:pt x="82" y="14"/>
                      <a:pt x="64" y="25"/>
                      <a:pt x="41" y="25"/>
                    </a:cubicBezTo>
                    <a:cubicBezTo>
                      <a:pt x="18" y="25"/>
                      <a:pt x="0" y="14"/>
                      <a:pt x="0" y="0"/>
                    </a:cubicBez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5">
                  <a:latin typeface="+mn-lt"/>
                </a:endParaRPr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2311" y="1297"/>
                <a:ext cx="1142" cy="1375"/>
              </a:xfrm>
              <a:custGeom>
                <a:avLst/>
                <a:gdLst>
                  <a:gd name="T0" fmla="*/ 241 w 483"/>
                  <a:gd name="T1" fmla="*/ 0 h 580"/>
                  <a:gd name="T2" fmla="*/ 0 w 483"/>
                  <a:gd name="T3" fmla="*/ 241 h 580"/>
                  <a:gd name="T4" fmla="*/ 62 w 483"/>
                  <a:gd name="T5" fmla="*/ 402 h 580"/>
                  <a:gd name="T6" fmla="*/ 62 w 483"/>
                  <a:gd name="T7" fmla="*/ 402 h 580"/>
                  <a:gd name="T8" fmla="*/ 63 w 483"/>
                  <a:gd name="T9" fmla="*/ 403 h 580"/>
                  <a:gd name="T10" fmla="*/ 73 w 483"/>
                  <a:gd name="T11" fmla="*/ 414 h 580"/>
                  <a:gd name="T12" fmla="*/ 129 w 483"/>
                  <a:gd name="T13" fmla="*/ 483 h 580"/>
                  <a:gd name="T14" fmla="*/ 199 w 483"/>
                  <a:gd name="T15" fmla="*/ 580 h 580"/>
                  <a:gd name="T16" fmla="*/ 235 w 483"/>
                  <a:gd name="T17" fmla="*/ 580 h 580"/>
                  <a:gd name="T18" fmla="*/ 247 w 483"/>
                  <a:gd name="T19" fmla="*/ 580 h 580"/>
                  <a:gd name="T20" fmla="*/ 284 w 483"/>
                  <a:gd name="T21" fmla="*/ 580 h 580"/>
                  <a:gd name="T22" fmla="*/ 353 w 483"/>
                  <a:gd name="T23" fmla="*/ 483 h 580"/>
                  <a:gd name="T24" fmla="*/ 407 w 483"/>
                  <a:gd name="T25" fmla="*/ 416 h 580"/>
                  <a:gd name="T26" fmla="*/ 483 w 483"/>
                  <a:gd name="T27" fmla="*/ 241 h 580"/>
                  <a:gd name="T28" fmla="*/ 241 w 483"/>
                  <a:gd name="T29" fmla="*/ 0 h 580"/>
                  <a:gd name="T30" fmla="*/ 331 w 483"/>
                  <a:gd name="T31" fmla="*/ 349 h 580"/>
                  <a:gd name="T32" fmla="*/ 302 w 483"/>
                  <a:gd name="T33" fmla="*/ 388 h 580"/>
                  <a:gd name="T34" fmla="*/ 264 w 483"/>
                  <a:gd name="T35" fmla="*/ 443 h 580"/>
                  <a:gd name="T36" fmla="*/ 245 w 483"/>
                  <a:gd name="T37" fmla="*/ 443 h 580"/>
                  <a:gd name="T38" fmla="*/ 238 w 483"/>
                  <a:gd name="T39" fmla="*/ 443 h 580"/>
                  <a:gd name="T40" fmla="*/ 218 w 483"/>
                  <a:gd name="T41" fmla="*/ 443 h 580"/>
                  <a:gd name="T42" fmla="*/ 181 w 483"/>
                  <a:gd name="T43" fmla="*/ 388 h 580"/>
                  <a:gd name="T44" fmla="*/ 150 w 483"/>
                  <a:gd name="T45" fmla="*/ 348 h 580"/>
                  <a:gd name="T46" fmla="*/ 145 w 483"/>
                  <a:gd name="T47" fmla="*/ 341 h 580"/>
                  <a:gd name="T48" fmla="*/ 144 w 483"/>
                  <a:gd name="T49" fmla="*/ 341 h 580"/>
                  <a:gd name="T50" fmla="*/ 144 w 483"/>
                  <a:gd name="T51" fmla="*/ 341 h 580"/>
                  <a:gd name="T52" fmla="*/ 111 w 483"/>
                  <a:gd name="T53" fmla="*/ 248 h 580"/>
                  <a:gd name="T54" fmla="*/ 241 w 483"/>
                  <a:gd name="T55" fmla="*/ 109 h 580"/>
                  <a:gd name="T56" fmla="*/ 372 w 483"/>
                  <a:gd name="T57" fmla="*/ 248 h 580"/>
                  <a:gd name="T58" fmla="*/ 331 w 483"/>
                  <a:gd name="T59" fmla="*/ 349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83" h="580">
                    <a:moveTo>
                      <a:pt x="241" y="0"/>
                    </a:moveTo>
                    <a:cubicBezTo>
                      <a:pt x="108" y="0"/>
                      <a:pt x="0" y="108"/>
                      <a:pt x="0" y="241"/>
                    </a:cubicBezTo>
                    <a:cubicBezTo>
                      <a:pt x="0" y="303"/>
                      <a:pt x="23" y="359"/>
                      <a:pt x="62" y="402"/>
                    </a:cubicBezTo>
                    <a:cubicBezTo>
                      <a:pt x="62" y="402"/>
                      <a:pt x="62" y="402"/>
                      <a:pt x="62" y="402"/>
                    </a:cubicBezTo>
                    <a:cubicBezTo>
                      <a:pt x="62" y="402"/>
                      <a:pt x="62" y="402"/>
                      <a:pt x="63" y="403"/>
                    </a:cubicBezTo>
                    <a:cubicBezTo>
                      <a:pt x="66" y="407"/>
                      <a:pt x="70" y="410"/>
                      <a:pt x="73" y="414"/>
                    </a:cubicBezTo>
                    <a:cubicBezTo>
                      <a:pt x="88" y="429"/>
                      <a:pt x="112" y="457"/>
                      <a:pt x="129" y="483"/>
                    </a:cubicBezTo>
                    <a:cubicBezTo>
                      <a:pt x="154" y="523"/>
                      <a:pt x="141" y="580"/>
                      <a:pt x="199" y="580"/>
                    </a:cubicBezTo>
                    <a:cubicBezTo>
                      <a:pt x="235" y="580"/>
                      <a:pt x="235" y="580"/>
                      <a:pt x="235" y="580"/>
                    </a:cubicBezTo>
                    <a:cubicBezTo>
                      <a:pt x="247" y="580"/>
                      <a:pt x="247" y="580"/>
                      <a:pt x="247" y="580"/>
                    </a:cubicBezTo>
                    <a:cubicBezTo>
                      <a:pt x="284" y="580"/>
                      <a:pt x="284" y="580"/>
                      <a:pt x="284" y="580"/>
                    </a:cubicBezTo>
                    <a:cubicBezTo>
                      <a:pt x="341" y="580"/>
                      <a:pt x="329" y="523"/>
                      <a:pt x="353" y="483"/>
                    </a:cubicBezTo>
                    <a:cubicBezTo>
                      <a:pt x="369" y="458"/>
                      <a:pt x="393" y="431"/>
                      <a:pt x="407" y="416"/>
                    </a:cubicBezTo>
                    <a:cubicBezTo>
                      <a:pt x="454" y="372"/>
                      <a:pt x="483" y="310"/>
                      <a:pt x="483" y="241"/>
                    </a:cubicBezTo>
                    <a:cubicBezTo>
                      <a:pt x="483" y="108"/>
                      <a:pt x="375" y="0"/>
                      <a:pt x="241" y="0"/>
                    </a:cubicBezTo>
                    <a:close/>
                    <a:moveTo>
                      <a:pt x="331" y="349"/>
                    </a:moveTo>
                    <a:cubicBezTo>
                      <a:pt x="323" y="358"/>
                      <a:pt x="311" y="373"/>
                      <a:pt x="302" y="388"/>
                    </a:cubicBezTo>
                    <a:cubicBezTo>
                      <a:pt x="289" y="411"/>
                      <a:pt x="295" y="443"/>
                      <a:pt x="264" y="443"/>
                    </a:cubicBezTo>
                    <a:cubicBezTo>
                      <a:pt x="245" y="443"/>
                      <a:pt x="245" y="443"/>
                      <a:pt x="245" y="443"/>
                    </a:cubicBezTo>
                    <a:cubicBezTo>
                      <a:pt x="238" y="443"/>
                      <a:pt x="238" y="443"/>
                      <a:pt x="238" y="443"/>
                    </a:cubicBezTo>
                    <a:cubicBezTo>
                      <a:pt x="218" y="443"/>
                      <a:pt x="218" y="443"/>
                      <a:pt x="218" y="443"/>
                    </a:cubicBezTo>
                    <a:cubicBezTo>
                      <a:pt x="187" y="443"/>
                      <a:pt x="194" y="411"/>
                      <a:pt x="181" y="388"/>
                    </a:cubicBezTo>
                    <a:cubicBezTo>
                      <a:pt x="172" y="372"/>
                      <a:pt x="158" y="356"/>
                      <a:pt x="150" y="348"/>
                    </a:cubicBezTo>
                    <a:cubicBezTo>
                      <a:pt x="148" y="345"/>
                      <a:pt x="146" y="343"/>
                      <a:pt x="145" y="341"/>
                    </a:cubicBezTo>
                    <a:cubicBezTo>
                      <a:pt x="144" y="341"/>
                      <a:pt x="144" y="341"/>
                      <a:pt x="144" y="341"/>
                    </a:cubicBezTo>
                    <a:cubicBezTo>
                      <a:pt x="144" y="341"/>
                      <a:pt x="144" y="341"/>
                      <a:pt x="144" y="341"/>
                    </a:cubicBezTo>
                    <a:cubicBezTo>
                      <a:pt x="123" y="316"/>
                      <a:pt x="111" y="284"/>
                      <a:pt x="111" y="248"/>
                    </a:cubicBezTo>
                    <a:cubicBezTo>
                      <a:pt x="111" y="171"/>
                      <a:pt x="169" y="109"/>
                      <a:pt x="241" y="109"/>
                    </a:cubicBezTo>
                    <a:cubicBezTo>
                      <a:pt x="314" y="109"/>
                      <a:pt x="372" y="171"/>
                      <a:pt x="372" y="248"/>
                    </a:cubicBezTo>
                    <a:cubicBezTo>
                      <a:pt x="372" y="288"/>
                      <a:pt x="356" y="323"/>
                      <a:pt x="331" y="349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5">
                  <a:latin typeface="+mn-lt"/>
                </a:endParaRPr>
              </a:p>
            </p:txBody>
          </p:sp>
        </p:grpSp>
        <p:sp>
          <p:nvSpPr>
            <p:cNvPr id="10" name="Oval 22"/>
            <p:cNvSpPr/>
            <p:nvPr/>
          </p:nvSpPr>
          <p:spPr>
            <a:xfrm>
              <a:off x="1440732" y="2438604"/>
              <a:ext cx="1723874" cy="876159"/>
            </a:xfrm>
            <a:prstGeom prst="ellipse">
              <a:avLst/>
            </a:prstGeom>
            <a:noFill/>
            <a:ln w="63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r>
                <a:rPr lang="id-ID" altLang="zh-CN" sz="3000" dirty="0">
                  <a:solidFill>
                    <a:schemeClr val="bg1"/>
                  </a:solidFill>
                  <a:latin typeface="Sosa" pitchFamily="2" charset="0"/>
                </a:rPr>
                <a:t>a</a:t>
              </a:r>
              <a:r>
                <a:rPr lang="en-US" altLang="zh-CN" sz="3200" b="1" dirty="0">
                  <a:solidFill>
                    <a:srgbClr val="FF0000"/>
                  </a:solidFill>
                  <a:ea typeface="宋体" panose="02010600030101010101" pitchFamily="2" charset="-122"/>
                </a:rPr>
                <a:t> </a:t>
              </a:r>
              <a:r>
                <a:rPr lang="en-US" altLang="zh-CN" sz="3200" b="1" dirty="0">
                  <a:solidFill>
                    <a:schemeClr val="tx2"/>
                  </a:solidFill>
                  <a:ea typeface="宋体" panose="02010600030101010101" pitchFamily="2" charset="-122"/>
                </a:rPr>
                <a:t>བརྗོད་སྙིང་། </a:t>
              </a:r>
              <a:endParaRPr lang="en-US" sz="3000" dirty="0">
                <a:solidFill>
                  <a:schemeClr val="tx2"/>
                </a:solidFill>
                <a:latin typeface="Sosa" pitchFamily="2" charset="0"/>
              </a:endParaRPr>
            </a:p>
          </p:txBody>
        </p:sp>
        <p:sp>
          <p:nvSpPr>
            <p:cNvPr id="11" name="Oval 23"/>
            <p:cNvSpPr/>
            <p:nvPr/>
          </p:nvSpPr>
          <p:spPr>
            <a:xfrm>
              <a:off x="3210323" y="1925494"/>
              <a:ext cx="834601" cy="801128"/>
            </a:xfrm>
            <a:prstGeom prst="ellipse">
              <a:avLst/>
            </a:prstGeom>
            <a:noFill/>
            <a:ln w="63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sz="30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  <p:sp>
          <p:nvSpPr>
            <p:cNvPr id="12" name="Oval 24"/>
            <p:cNvSpPr/>
            <p:nvPr/>
          </p:nvSpPr>
          <p:spPr>
            <a:xfrm>
              <a:off x="1293652" y="3733479"/>
              <a:ext cx="875845" cy="878580"/>
            </a:xfrm>
            <a:prstGeom prst="ellipse">
              <a:avLst/>
            </a:prstGeom>
            <a:noFill/>
            <a:ln w="63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sz="30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  <p:sp>
          <p:nvSpPr>
            <p:cNvPr id="13" name="Rectangle 1"/>
            <p:cNvSpPr>
              <a:spLocks noChangeArrowheads="1"/>
            </p:cNvSpPr>
            <p:nvPr/>
          </p:nvSpPr>
          <p:spPr bwMode="auto">
            <a:xfrm>
              <a:off x="4593238" y="2773327"/>
              <a:ext cx="105558" cy="15830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 anchor="ctr">
              <a:spAutoFit/>
            </a:bodyPr>
            <a:lstStyle/>
            <a:p>
              <a:r>
                <a:rPr lang="en-US" sz="800" dirty="0"/>
                <a:t> </a:t>
              </a:r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4" name="Oval 27"/>
            <p:cNvSpPr/>
            <p:nvPr/>
          </p:nvSpPr>
          <p:spPr>
            <a:xfrm>
              <a:off x="5054209" y="3672971"/>
              <a:ext cx="875845" cy="876159"/>
            </a:xfrm>
            <a:prstGeom prst="ellipse">
              <a:avLst/>
            </a:prstGeom>
            <a:noFill/>
            <a:ln w="63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sz="30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  <p:sp>
          <p:nvSpPr>
            <p:cNvPr id="15" name="Oval 28"/>
            <p:cNvSpPr/>
            <p:nvPr/>
          </p:nvSpPr>
          <p:spPr>
            <a:xfrm>
              <a:off x="1854095" y="5038036"/>
              <a:ext cx="878272" cy="876159"/>
            </a:xfrm>
            <a:prstGeom prst="ellipse">
              <a:avLst/>
            </a:prstGeom>
            <a:noFill/>
            <a:ln w="63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sz="30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  <p:sp>
          <p:nvSpPr>
            <p:cNvPr id="16" name="Oval 29"/>
            <p:cNvSpPr/>
            <p:nvPr/>
          </p:nvSpPr>
          <p:spPr>
            <a:xfrm>
              <a:off x="4445241" y="5001730"/>
              <a:ext cx="878272" cy="878580"/>
            </a:xfrm>
            <a:prstGeom prst="ellipse">
              <a:avLst/>
            </a:prstGeom>
            <a:noFill/>
            <a:ln w="63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sz="30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4571481" y="1124744"/>
            <a:ext cx="16275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tx2"/>
                </a:solidFill>
              </a:rPr>
              <a:t> ཁོ་ཕན་ཉི་ཁེ་   </a:t>
            </a:r>
          </a:p>
          <a:p>
            <a:r>
              <a:rPr lang="en-US" altLang="zh-CN" sz="3200" b="1" dirty="0">
                <a:solidFill>
                  <a:schemeClr val="tx2"/>
                </a:solidFill>
              </a:rPr>
              <a:t>   ངོ་སྤྲོད། </a:t>
            </a:r>
            <a:endParaRPr lang="zh-CN" altLang="en-US" sz="3200" dirty="0">
              <a:solidFill>
                <a:schemeClr val="tx2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623753" y="1988842"/>
            <a:ext cx="20521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tx2"/>
                </a:solidFill>
              </a:rPr>
              <a:t>ལོ་རྒྱུས་རྒྱབ་ལྗོངས།</a:t>
            </a:r>
            <a:endParaRPr lang="zh-CN" altLang="en-US" sz="3200" dirty="0">
              <a:solidFill>
                <a:schemeClr val="tx2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327572" y="3573018"/>
            <a:ext cx="22844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tx2"/>
                </a:solidFill>
              </a:rPr>
              <a:t> རྩོམ་པ་པོ་ངོ་སྤྲོད། </a:t>
            </a:r>
            <a:endParaRPr lang="zh-CN" altLang="en-US" sz="3200" dirty="0">
              <a:solidFill>
                <a:schemeClr val="tx2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324469" y="3573018"/>
            <a:ext cx="2335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chemeClr val="tx2"/>
                </a:solidFill>
              </a:rPr>
              <a:t>  </a:t>
            </a:r>
            <a:r>
              <a:rPr lang="en-US" altLang="zh-CN" sz="3600" b="1" dirty="0">
                <a:solidFill>
                  <a:schemeClr val="tx2"/>
                </a:solidFill>
              </a:rPr>
              <a:t>ཕྱོགས་བསྡོམས།</a:t>
            </a:r>
          </a:p>
        </p:txBody>
      </p:sp>
      <p:sp>
        <p:nvSpPr>
          <p:cNvPr id="35" name="矩形 34"/>
          <p:cNvSpPr/>
          <p:nvPr/>
        </p:nvSpPr>
        <p:spPr>
          <a:xfrm>
            <a:off x="6613809" y="5076475"/>
            <a:ext cx="1846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སློབ་ཚན་ངོ་སྤྲོད།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123207" y="5220491"/>
            <a:ext cx="24424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tx2"/>
                </a:solidFill>
              </a:rPr>
              <a:t> རྩོམ་སྟངས་ངོ་སྤྲོད།</a:t>
            </a:r>
            <a:endParaRPr lang="zh-CN" altLang="en-US" sz="3200" dirty="0">
              <a:solidFill>
                <a:schemeClr val="tx2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547143" y="3573018"/>
            <a:ext cx="19677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སློབ་ཚན་དབྱེ་ཞིབ། 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178994" y="260650"/>
            <a:ext cx="2016223" cy="72007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zh-CN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སྤྱི་སྡོམ།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611579"/>
            <a:ext cx="8659813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/>
              <a:t>(</a:t>
            </a:r>
            <a:r>
              <a:rPr lang="en-US" altLang="zh-CN" sz="4000" dirty="0"/>
              <a:t>༡</a:t>
            </a:r>
            <a:r>
              <a:rPr lang="en-US" altLang="zh-CN" sz="2800" dirty="0"/>
              <a:t>) </a:t>
            </a:r>
            <a:r>
              <a:rPr lang="en-US" altLang="zh-CN" sz="4000" dirty="0" err="1"/>
              <a:t>ཁོ་ཕན་ཉི་ཁེས་ས་འགུལ་སྨྲ་བའི་བཞེད་སྲོལ་གྱི་གཞི་འཛིན་ས་གང་ཡིན</a:t>
            </a:r>
            <a:r>
              <a:rPr lang="en-US" altLang="zh-CN" sz="4000" dirty="0"/>
              <a:t>།</a:t>
            </a:r>
          </a:p>
        </p:txBody>
      </p:sp>
      <p:sp>
        <p:nvSpPr>
          <p:cNvPr id="19459" name="矩形 2"/>
          <p:cNvSpPr>
            <a:spLocks noChangeArrowheads="1"/>
          </p:cNvSpPr>
          <p:nvPr/>
        </p:nvSpPr>
        <p:spPr bwMode="auto">
          <a:xfrm>
            <a:off x="0" y="4397268"/>
            <a:ext cx="11545329" cy="132343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altLang="zh-CN" sz="2800" dirty="0"/>
              <a:t>(</a:t>
            </a:r>
            <a:r>
              <a:rPr lang="en-US" altLang="zh-CN" sz="4000" dirty="0"/>
              <a:t>༢</a:t>
            </a:r>
            <a:r>
              <a:rPr lang="en-US" altLang="zh-CN" sz="2800" dirty="0"/>
              <a:t>) </a:t>
            </a:r>
            <a:r>
              <a:rPr lang="en-US" altLang="zh-CN" sz="4000" dirty="0" err="1"/>
              <a:t>ཁོ་ཕན་ཉི</a:t>
            </a:r>
            <a:r>
              <a:rPr lang="en-US" altLang="zh-CN" sz="4000" dirty="0"/>
              <a:t>་</a:t>
            </a:r>
            <a:r>
              <a:rPr lang="bo-CN" altLang="zh-CN" sz="4000" dirty="0"/>
              <a:t>ཁེ</a:t>
            </a:r>
            <a:r>
              <a:rPr lang="en-US" altLang="zh-CN" sz="4000" dirty="0" err="1"/>
              <a:t>འི་ས་འགུ</a:t>
            </a:r>
            <a:r>
              <a:rPr lang="bo-CN" altLang="zh-CN" sz="4000" dirty="0"/>
              <a:t>ལ་</a:t>
            </a:r>
            <a:r>
              <a:rPr lang="en-US" altLang="zh-CN" sz="4000" dirty="0" err="1"/>
              <a:t>སྨྲ་བ</a:t>
            </a:r>
            <a:r>
              <a:rPr lang="bo-CN" altLang="zh-CN" sz="4000" dirty="0"/>
              <a:t>འི་</a:t>
            </a:r>
            <a:r>
              <a:rPr lang="en-US" altLang="zh-CN" sz="4000" dirty="0" err="1"/>
              <a:t>ལྟ་བ་བཏོན་པ་དེས</a:t>
            </a:r>
            <a:r>
              <a:rPr lang="en-US" altLang="zh-CN" sz="4000" dirty="0"/>
              <a:t>། སྐབས་དེའི་མི་རྣམས་ཀྱི་བསམ་བློ་ལ་ཤུགས་རྐྱེན་ཅི་ཞིག་ཐེབས་ཡོད་པ་དང་། སློབ་ཚན་དུ་ཁོ་ཕན་ཉི་ཁེའི་མཛད་རྗེས་ལ་ཅི་ལྟར་གདེང་འཇོག་བྱས་ཡོད།</a:t>
            </a:r>
            <a:endParaRPr lang="zh-CN" altLang="en-US" sz="4000" dirty="0"/>
          </a:p>
        </p:txBody>
      </p:sp>
      <p:sp>
        <p:nvSpPr>
          <p:cNvPr id="5" name="圆角矩形 4"/>
          <p:cNvSpPr/>
          <p:nvPr/>
        </p:nvSpPr>
        <p:spPr>
          <a:xfrm>
            <a:off x="0" y="345205"/>
            <a:ext cx="4896544" cy="79208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༡༡  སྦྱང་གཞི་གསལ་བཤད།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2662284"/>
            <a:ext cx="11305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/>
              <a:t>ལན། དེའི་གཞི་འཛིན་ས་ནི་སྔོན་རབས་པའི་ཕི་སེ་ཀོ་རོ་སིའི་གྲུབ་མཐའ་དང་ཐོ་ལེ་སྨི་སི་ཞིབ་འཇུག་གི་གྲུབ་འབྲས་དང་།རང་ཉིད་ཀྱིས་ལོ་ངོ་སུམ་བཅུ་ལྷག་རིང་ལྟ་དཔྱད་ཚད་འཇལ་དང་ལག་ལེན་བྱས་པའི་གྲུབ་འབྲས་དག་ཡིན།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459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3057" y="116632"/>
            <a:ext cx="5236918" cy="162167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78991" y="1412776"/>
            <a:ext cx="11521280" cy="4524315"/>
          </a:xfrm>
          <a:prstGeom prst="rect">
            <a:avLst/>
          </a:prstGeom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3600" dirty="0"/>
              <a:t>   ལན། བསམ་བློའི་ཤུགས་རྐྱེན་ཕྱོགས་ནས་སའི་གོ་ལ་ནི་འཇིག་རྟེན་གྱི་ལྟེ་བ་ཡིན་ལ། ཉི་ཟླ་སྐར་གསུམ་ཚང་མའི་ལྟེ་བའང་སའི་གོ་ལ་ཡིན། ཉི་ཟླ་སྐར་གསུམ་ཚང་མས་སའི་གོ་ལར་བསྐོར་ནས་འཁོར་བ་ཟེར་པའི་འགྱུར་མ་མྱོང་བའི་བཞེད་སྲོལ་དེ་རྩ་མེད་དུ་བཏང་བས། དོན་དངོས་སུ་གོང་མ་ལྷས་མིའི་རིགས་བསྐྲུན་པ་དང་། མིའི་རིགས་ལ་དངོས་པོ་ཡོད་དགུ་བསྐྲུན་པའི་ཁུངས་མེད་འཆལ་གཏམ་གྱི་འཇིག་རྟེན་ལྟ་ཚུལ་དེ་རྡུལ་དུ་བརླགས། ཁོ་ཕན་ཉི་ཁེས་ས་འགུལ་སྨྲ་བའི་བཤད་སྲོལ་སྤེལ་བ་དེས་ གནམ་དཔྱད་རིག་པའི་ཐད་ལ་གསར་བརྗེ་བྱས་པར་མ་ཟད། ད་དུང་རིག་ཚན་སོ་སོའི་ཚན་རིག་མདུན་དུ་སྐྱོད་པའི་དུས་རབས་གསར་བ་ཞིག་གི་སྲོལ་བཏོད་ཡོད་པ་རེད། ད་དུང་ཐོག་མཐའ་བར་གསུམ་དུ་མཆོག་ཏུ་གྱུར་ཞིང་རྒོལ་མི་རུང་བ་སྙམ་པའི་དོན་དངོས་དང་མི་མཐུན་པའི་དབང་གྲགས་ཅན་གྱི་བཞེད་སྲོལ་ལ་དགག་པ་རྒྱག་ཕོད་དགོས་ཚུལ་གྱི་བློ་སྒོ་ཕྱེས་པ་རེད་ཅེས་གདེང་འཇོག་བྱས་ཡོད།</a:t>
            </a:r>
            <a:endParaRPr lang="zh-CN" altLang="en-US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3057" y="188640"/>
            <a:ext cx="5243014" cy="162167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4377" y="1412776"/>
            <a:ext cx="10801200" cy="120032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altLang="zh-CN" sz="3600" dirty="0"/>
              <a:t>(༣)ཁོ་ཕན་ཉི་ཁེས་གོ་ལའི་འཁོར་སྐྱོད་ཅེས་པའི་དཔེ་ཆ་བྲིས་ཚར་མོད། འོན་ཀྱང་ལོ་ངོ་བཞི་བཅུ་ལྷག་གི་རིང་ལ་པར་དུ་བསྐྲུན་མ་ཐུབ་པའི་རྒྱུ་མཚན་ཅི་ཡིན།</a:t>
            </a:r>
          </a:p>
        </p:txBody>
      </p:sp>
      <p:sp>
        <p:nvSpPr>
          <p:cNvPr id="5" name="矩形 4"/>
          <p:cNvSpPr/>
          <p:nvPr/>
        </p:nvSpPr>
        <p:spPr>
          <a:xfrm>
            <a:off x="1979191" y="2708920"/>
            <a:ext cx="97210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/>
              <a:t>    ལན། ཁོང་གི་བཏོན་པའི་ལྟ་བ་དང་ཡ་ལི་སོ་ཏོ་ཏེས་བཏོན་པའི་ལྟ་བ་གནམ་འགུལ་སྨྲ་བའི་བར་དུ་ལོ༡༨༠༠ལྷག་གི་ལོ་རྒྱུས་མཆིས་ཤིང་། ཆོས་ཚོགས་ཀྱིས་ཀྱང་གོང་བཀུར་བྱེད་པས། གལ་ཏེ་གནམ་འགུལ་སྨྲ་བ་དང་ཁ་གཏད་དུ་ལངས་པའི་ས་འགུལ་སྨྲ་བའི་ལྟ་བ་བཏོན་ཚེ། སྐྱོན་འཛུགས་པ་དང་ངོ་རྒོལ་བྱེད་པར་རྟོགས་པས་ཁོང་གིས་གཟབ་ནན་དང་སེམས་ཆུང་བྱས་པ་རེད།</a:t>
            </a:r>
            <a:endParaRPr lang="zh-CN" altLang="en-US" sz="3600" dirty="0"/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E0FDB4DC-D243-429D-92F4-17356E50343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992" y="3356992"/>
            <a:ext cx="1638177" cy="2956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3057" y="188640"/>
            <a:ext cx="5236918" cy="162167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50999" y="4583574"/>
            <a:ext cx="102971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/>
              <a:t>ལན། སྤྱི་ལོ༡༥༠༩ལོར། ཁོང་གིས«གོ་ལའི་འཁོར་སྐྱོད»ཅེས་པའི་རྩ་གནད་བྲིས་ཚར་བ་རེད། སྤྱི་ལོ༡༥༤༣ལོར་སྟེ། ཁོང་ཉིད་སྐུ་གཤེགས་ཁར་གྲོགས་པོས་ཡང་ཡང་སྐུལ་མཐར་ད་གཟོད«གོ་ལའི་འཁོར་སྐྱོད»ཅེས་པའི་དཔེ་ཆ་དེ་པར་དུ་བསྐྲུན་པ་རེད།</a:t>
            </a:r>
          </a:p>
        </p:txBody>
      </p:sp>
      <p:sp>
        <p:nvSpPr>
          <p:cNvPr id="5" name="矩形 4"/>
          <p:cNvSpPr/>
          <p:nvPr/>
        </p:nvSpPr>
        <p:spPr>
          <a:xfrm>
            <a:off x="11740" y="1397263"/>
            <a:ext cx="8569975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altLang="zh-CN" sz="3600" dirty="0"/>
              <a:t>༤ </a:t>
            </a:r>
            <a:r>
              <a:rPr lang="en-US" altLang="zh-CN" sz="3600" dirty="0" err="1"/>
              <a:t>ཁོ་ཕན་ཉི་ཁེས་ས</a:t>
            </a:r>
            <a:r>
              <a:rPr lang="en-US" altLang="zh-CN" sz="3600" dirty="0"/>
              <a:t>་</a:t>
            </a:r>
            <a:r>
              <a:rPr lang="bo-CN" altLang="zh-CN" sz="3600" dirty="0"/>
              <a:t>འགུལ་</a:t>
            </a:r>
            <a:r>
              <a:rPr lang="en-US" altLang="zh-CN" sz="3600" dirty="0" err="1"/>
              <a:t>སྨྲ་བའི་བཞེད་སྲོལ་སྤེལ་བ་དེའི་མཛད་རྗེས་གཙོ་བོ་ཅི་ཡིན</a:t>
            </a:r>
            <a:r>
              <a:rPr lang="en-US" altLang="zh-CN" sz="3600" dirty="0"/>
              <a:t>།</a:t>
            </a:r>
          </a:p>
        </p:txBody>
      </p:sp>
      <p:sp>
        <p:nvSpPr>
          <p:cNvPr id="6" name="矩形 5"/>
          <p:cNvSpPr/>
          <p:nvPr/>
        </p:nvSpPr>
        <p:spPr>
          <a:xfrm>
            <a:off x="143109" y="2030539"/>
            <a:ext cx="113411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/>
              <a:t>ལན། ཁོ་ཕན་ཉི་ཁེས་ས་འགུལ་སྨྲ་བའི་བཞེད་སྲོལ་སྤེལ་བ་དེས། གནམ་དཔྱད་རིག་པའི་ཐད་ལ་གསར་བརྗེ་བྱས་པར་མ་ཟད། ད་དུང་ཚན་རིག་སོ་སོའི་ཚན་རིག་མདུན་དུ་སྐྱོད་པའི་དུས་རབས་གསར་པ་ཞིག་གིས་སྲོལ་བཏོད་པ་རེད།</a:t>
            </a:r>
          </a:p>
        </p:txBody>
      </p:sp>
      <p:sp>
        <p:nvSpPr>
          <p:cNvPr id="7" name="矩形 6"/>
          <p:cNvSpPr/>
          <p:nvPr/>
        </p:nvSpPr>
        <p:spPr>
          <a:xfrm>
            <a:off x="11740" y="3378536"/>
            <a:ext cx="11328491" cy="120032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altLang="zh-CN" sz="3600" dirty="0"/>
              <a:t>༥ ཁོ་ཕན་ཉི་ཁེ་ཡིས་གོ་ལའི་འཁོར་སྐྱོད་ཅེས་པ་དུས་ནམ་ཞིག་ལ་བྲིས་ཚར་པ་དང་། དུས་ནམ་ཞིག་གི་ཚེ་དཔེ་ཆ་དེ་པར་དུ་བསྐྲུན་པ་རེད།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内容占位符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812090" y="1179515"/>
            <a:ext cx="3311525" cy="4873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0999" y="1575671"/>
            <a:ext cx="7416800" cy="4445619"/>
          </a:xfrm>
        </p:spPr>
        <p:txBody>
          <a:bodyPr/>
          <a:lstStyle/>
          <a:p>
            <a:pPr>
              <a:defRPr/>
            </a:pPr>
            <a:r>
              <a:rPr lang="en-US" altLang="zh-CN" sz="3600" dirty="0"/>
              <a:t>       </a:t>
            </a: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རྩོམ་པ་པོ་ཀྲུའུ་ཁེ་ཀྲེན་ནི་སྤྱི་ལོ༼༡༨༩༠ལོ་ནས་༡༩༧༤༽ཀྲེ་ཅང་ཧྲང་དབྱིའི་མི་ཡིན། ཧྰ་ཧྥུ་སློབ་ཆེན་ནས་</a:t>
            </a: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སློབ་གཉེར་གནང་། སློབ་མཐར་ཕྱིན་རྗེས་མེས་རྒྱལ་དུ་ཕྱིར་ལོག་སྟེ་སྙན་གྲགས་ཆེ་བའི་</a:t>
            </a: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གནམ་དཔྱད་རིག་པ་བ་</a:t>
            </a: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དང</a:t>
            </a: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་ས་ཁམས་རིག་པ་བ་</a:t>
            </a: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ཞིག་ཏུ་གྱུར། </a:t>
            </a:r>
          </a:p>
          <a:p>
            <a:pPr>
              <a:defRPr/>
            </a:pP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བརྩམས་ཆོས་</a:t>
            </a: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ལ«ཀྲུང་གོའི་ཉེ་བའི་ལོ་ལྔ་སྟོང་ལྷག་གི་ནམ་ཟླའི་འགྱུར་ལྡོག་གི་ཐོག་མའི་ཞིབ་འཇུག»«སྐྱེ་དངོས་དུས་རྟགས་རིག་པ»སོགས་མཆིས་སོ། </a:t>
            </a:r>
            <a:endParaRPr lang="zh-CN" alt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06983" y="332656"/>
            <a:ext cx="3960440" cy="648072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5400" b="1" dirty="0"/>
              <a:t>༡ རྩོམ་པ་པོ་ངོ་སྤྲོད།</a:t>
            </a:r>
            <a:endParaRPr lang="zh-CN" altLang="en-US" kern="0" dirty="0">
              <a:solidFill>
                <a:prstClr val="white"/>
              </a:solidFill>
              <a:latin typeface="Microsoft Himalaya" panose="01010100010101010101" pitchFamily="2" charset="0"/>
              <a:ea typeface="等线" panose="02010600030101010101" charset="-122"/>
              <a:cs typeface="Microsoft Himalaya" panose="01010100010101010101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368058"/>
            <a:ext cx="11268075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4000" dirty="0"/>
              <a:t> ༡ ཁོ་ཕན་ཉི་ཁེ་ཡི་མཛད་རྗེས་ལ་སློབ་སྦྱོང་བྱས་པ་བརྒྱུད་ནས་ཁྱོད་ལ་བློ་བསྐྱེད་ཅི་འདྲ་ཐོབ་པ་སློབ་   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4000" dirty="0"/>
              <a:t>    གྲོགས་ཕན་ཚུན་བར་ལ་བསམ་བློ་བརྗེ་རེས་བྱེད་དགོས།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3200" dirty="0"/>
          </a:p>
        </p:txBody>
      </p:sp>
      <p:sp>
        <p:nvSpPr>
          <p:cNvPr id="20483" name="矩形 2"/>
          <p:cNvSpPr>
            <a:spLocks noChangeArrowheads="1"/>
          </p:cNvSpPr>
          <p:nvPr/>
        </p:nvSpPr>
        <p:spPr bwMode="auto">
          <a:xfrm>
            <a:off x="-31750" y="4221163"/>
            <a:ext cx="108743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4000"/>
              <a:t> ༢ ཁོ་ཕན་ཉི་ཁེ་ས་འགུལ་སྨྲ་བའི་ལྟ་བ་བཏོན་པ་དེས། སྐབས་དེའི་མི་རྣམས་ཀྱི་བསམ་བློ་ལ་ཤུགས་   </a:t>
            </a:r>
          </a:p>
          <a:p>
            <a:pPr eaLnBrk="1" hangingPunct="1"/>
            <a:r>
              <a:rPr lang="en-US" altLang="zh-CN" sz="4000"/>
              <a:t>   རྐྱེན་ཅི་ཞིག་ཐེབས་ཡོད་པ་དང་། སློབ་ཚན་དུ་ཁོ་ཕན་ཉི་ཁེའི་མཛད་རྗེས་ལ་ཅི་ལྟར་གདེང་ </a:t>
            </a:r>
          </a:p>
          <a:p>
            <a:pPr eaLnBrk="1" hangingPunct="1"/>
            <a:r>
              <a:rPr lang="en-US" altLang="zh-CN" sz="4000"/>
              <a:t>   འཇོག་བྱས་ཡོད།</a:t>
            </a:r>
            <a:endParaRPr lang="zh-CN" altLang="en-US" sz="4000"/>
          </a:p>
        </p:txBody>
      </p:sp>
      <p:sp>
        <p:nvSpPr>
          <p:cNvPr id="4" name="圆角矩形 3"/>
          <p:cNvSpPr/>
          <p:nvPr/>
        </p:nvSpPr>
        <p:spPr>
          <a:xfrm>
            <a:off x="250804" y="404667"/>
            <a:ext cx="4176661" cy="72007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༡༢  ལས་བྱ་བཀོད་སྒྲིག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267223" y="4509120"/>
            <a:ext cx="1944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Microsoft Himalaya" panose="01010100010101010101" pitchFamily="2" charset="0"/>
                <a:cs typeface="Microsoft Himalaya" panose="01010100010101010101" pitchFamily="2" charset="0"/>
              </a:rPr>
              <a:t>ཆུ་བཟང་ལྷ་མོ་མཚོ།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235775" y="1832625"/>
            <a:ext cx="27141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སློབ་མ།</a:t>
            </a:r>
          </a:p>
          <a:p>
            <a:r>
              <a:rPr lang="en-US" altLang="zh-CN" sz="2800" dirty="0" err="1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སྨན་བླ་སྐྱབས</a:t>
            </a:r>
            <a:r>
              <a:rPr lang="en-US" altLang="zh-CN" sz="2800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།</a:t>
            </a:r>
            <a:r>
              <a:rPr lang="bo-CN" altLang="zh-CN" sz="2800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en-US" altLang="zh-CN" sz="2800" dirty="0" err="1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མགོན་</a:t>
            </a:r>
            <a:r>
              <a:rPr lang="en-US" altLang="zh-CN" sz="2800" dirty="0" err="1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པོ་རྒྱལ</a:t>
            </a:r>
            <a:r>
              <a:rPr lang="en-US" altLang="zh-CN" sz="28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།</a:t>
            </a:r>
          </a:p>
          <a:p>
            <a:r>
              <a:rPr lang="en-US" altLang="zh-CN" sz="2800" b="1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དགེ་རྒ</a:t>
            </a:r>
            <a:r>
              <a:rPr lang="" altLang="en-US" sz="2800" b="1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ན</a:t>
            </a:r>
            <a:r>
              <a:rPr lang="" altLang="en-US" sz="2800" b="1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།</a:t>
            </a:r>
            <a:endParaRPr lang="bo-CN" altLang="en-US" sz="2800" b="1" dirty="0" smtClean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r>
              <a:rPr lang="en-US" altLang="zh-CN" sz="2800" dirty="0" err="1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གཡང་</a:t>
            </a:r>
            <a:r>
              <a:rPr lang="en-US" altLang="zh-CN" sz="2800" dirty="0" err="1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འབྲུག་མཚོ</a:t>
            </a:r>
            <a:r>
              <a:rPr lang="en-US" altLang="zh-CN" sz="2800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།</a:t>
            </a:r>
            <a:r>
              <a:rPr lang="bo-CN" altLang="zh-CN" sz="2800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en-US" altLang="zh-CN" sz="2800" dirty="0" err="1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རེབ་</a:t>
            </a:r>
            <a:r>
              <a:rPr lang="en-US" altLang="zh-CN" sz="2800" dirty="0" err="1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གོང་རྫོང་བཅའ་སྡོད་སློབ་གྲྭ་གཉིས་པ</a:t>
            </a:r>
            <a:r>
              <a:rPr lang="en-US" altLang="zh-CN" sz="28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།</a:t>
            </a:r>
          </a:p>
          <a:p>
            <a:r>
              <a:rPr lang="en-US" altLang="zh-CN" sz="28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ནོར་བུ་དབང་རྒྱལ། འབའ་རྫོང་མི་རིགས་སློབ་འབྲིང་གཉིས་པ།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231" y="1628800"/>
            <a:ext cx="1779587" cy="5637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06983" y="332656"/>
            <a:ext cx="4248472" cy="72008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༢  ལོ་རྒྱུས་རྒྱབ་ལྗོངས།</a:t>
            </a:r>
          </a:p>
        </p:txBody>
      </p:sp>
      <p:sp>
        <p:nvSpPr>
          <p:cNvPr id="3" name="矩形 2"/>
          <p:cNvSpPr/>
          <p:nvPr/>
        </p:nvSpPr>
        <p:spPr>
          <a:xfrm>
            <a:off x="539031" y="1508586"/>
            <a:ext cx="10729192" cy="501675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indent="756285"/>
            <a:r>
              <a:rPr lang="en-US" altLang="zh-CN" sz="4000" dirty="0">
                <a:solidFill>
                  <a:schemeClr val="bg1"/>
                </a:solidFill>
              </a:rPr>
              <a:t>ཡོ་རོབ་གླིང་གི་རིག་རྩལ་བསྐྱར་དར</a:t>
            </a:r>
            <a:r>
              <a:rPr lang="zh-CN" altLang="en-US" sz="2400" dirty="0">
                <a:solidFill>
                  <a:schemeClr val="bg1"/>
                </a:solidFill>
              </a:rPr>
              <a:t>（文艺复兴）</a:t>
            </a:r>
            <a:r>
              <a:rPr lang="en-US" altLang="zh-CN" sz="4000" dirty="0">
                <a:solidFill>
                  <a:schemeClr val="bg1"/>
                </a:solidFill>
              </a:rPr>
              <a:t>ནི། དམ་པ་ལྷའི་གསུང་རབ་ནང་གི་ལྷས་འཇིག་རྟེན་བསྐྲུན་པའི་ཆོས་ལུགས་ཀྱི་བཤད་རྒྱུན་དང་ཡོད་ཚད་དམ་པའི་གསུང་རབ་ལ་ཡིད་ཆེས་བྱེད་པའི་དུས་ཡུན་རིང་པོར་བརྒྱུད་པའི་བསམ་བློའི་ལྟ་བ་དེས། མ་རྩ་རིང་ལུགས་འཕེལ་རྒྱས་འགྲོ་བའི་ལོ་རྒྱུས་ཀྱི་གླེང་ཕྱོགས་དང་མིའི་རིགས་ཀྱི་ཚན་རིག་འཕེལ་རྒྱས་གཏོང་བའི་ལྟ་བ་དང་རྒྱབ་འགལ་དུ་འགྱུར་ཡོད་སྟབས། བསམ་བློའི་ཐད་ངེས་པར་དུ་དུས་རབས་ཀྱི་མཚམས་ལས་བརྒལ་བའི་ལྟ་བ་གསར་བརྗེ་ཡིས། གསར་དར་འབྱོར་ལྡན་གྲལ་རིམ་གྱི་ཁེ་ཕན་གྱི་ཚབ་བྱེད་པའི་རིག་གནས་གསར་པ་བསྐྱར་གསོ་དང་དར་སྤེལ་བྱེད་དགོས་པ་ནི་སྐབས་དེའི་ལོ་རྒྱུས་འཕེལ་རྒྱས་ཀྱི་ལྡོག་མེད་ཀྱི་ཆོས་ཉིད་ཡིན།</a:t>
            </a:r>
            <a:endParaRPr lang="zh-CN" altLang="en-US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06145" y="188640"/>
            <a:ext cx="3810000" cy="4102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8693" y="1343744"/>
            <a:ext cx="7777162" cy="5181600"/>
          </a:xfrm>
        </p:spPr>
        <p:txBody>
          <a:bodyPr/>
          <a:lstStyle/>
          <a:p>
            <a:pPr>
              <a:defRPr/>
            </a:pP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ཁོ་ཕན་ཉི་ཁེ་ནི། ༡༤༧༣ལོའི་ཟླ༢ཚེས༡༩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ཉིན་ལ་ཕོ་ལན་ནུབ་ཕྱོགས་ཀྱི་ཝེ་སི་ཏུའི་ལ་གཙང་འགྲམ་གྱི་ཐོ་ཨེར་གྲོང་ཁྱེར་དུ་ཚོང་བ་ཞིག་གི་ཁྱིམ་དུ་འཁྲུངས་ཤིང་། ༡༤༩༦ལོར་ཀོ་ཕན་ཉི་ཁེ་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དབྱི་ཐ་ལེར་སློབ་གཉེར་དུ་ཕྱིན་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ཏེ།  སྔ་གཞུག་ཏུ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་པོ་ལུན་ཉི་ཡ་སློབ་ཆེན་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དང་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ཕོ་ཏོ་ཝ་སློབ་ཆེན། ཧྥོ་ལཱ་ལཱ་སློབ་ཆེན་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བཅས་སུ་བཅའ་ཁྲིམས་ལ་ཞིབ་འཇུག་དང་། གནམ་དཔྱད་རིག་པ། གྲངས་རིག་པ། ལྷའི་རིག་པ། གསོ་བ་རིག་པ་སོགས་སྦྱངས་པར་མ་ཟད། ཞོར་དུ་ད་དུང་ཀེ་རེ་སིའི་ཡི་གེ་སྦྱངས། 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༡༥༠༣ལོར། ཁོང་གིས་ཆོས་ཚོགས་ཁྲིམས་སྲོལ་གྱི་འབུམ་རམས་པའི་མིང་བཏགས་བླངས།</a:t>
            </a:r>
          </a:p>
          <a:p>
            <a:pPr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༡༥༡༥ལོར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《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གོ་ལའི་འཁོར་སྐྱོད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》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ཞེས་པ་བརྩམས། ༡༥༤༣་ལོའི་ཟླ༥ཚེས༢༤ཉིན་ཁོང་ལ་སྐུ་སྙུང་ཕོག་ནས་སྐུ་གཤེགས་པ་རེད།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5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21800" y="4479925"/>
            <a:ext cx="1587500" cy="2236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>
          <a:xfrm>
            <a:off x="178991" y="476672"/>
            <a:ext cx="4248472" cy="72008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༣  ཁོ་ཕན་ཉི་ཁེ་ངོ་སྤྲོད།</a:t>
            </a:r>
            <a:endParaRPr lang="zh-CN" altLang="en-US" kern="0" dirty="0">
              <a:solidFill>
                <a:prstClr val="white"/>
              </a:solidFill>
              <a:latin typeface="Microsoft Himalaya" panose="01010100010101010101" pitchFamily="2" charset="0"/>
              <a:ea typeface="等线" panose="02010600030101010101" charset="-122"/>
              <a:cs typeface="Microsoft Himalaya" panose="01010100010101010101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06983" y="260648"/>
            <a:ext cx="5688632" cy="648072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༤ སློབ་ཚན་ངོ་སྤྲོད་མདོར་བསྡུས།</a:t>
            </a:r>
            <a:endParaRPr lang="zh-CN" altLang="en-US" kern="0" dirty="0">
              <a:solidFill>
                <a:prstClr val="white"/>
              </a:solidFill>
              <a:latin typeface="Microsoft Himalaya" panose="01010100010101010101" pitchFamily="2" charset="0"/>
              <a:ea typeface="等线" panose="02010600030101010101" charset="-122"/>
              <a:cs typeface="Microsoft Himalaya" panose="01010100010101010101" pitchFamily="2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71553"/>
            <a:ext cx="11700272" cy="5657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467026" y="1836109"/>
            <a:ext cx="1094521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56285"/>
            <a:r>
              <a:rPr lang="en-US" altLang="zh-CN" sz="4000" dirty="0">
                <a:solidFill>
                  <a:schemeClr val="bg1"/>
                </a:solidFill>
              </a:rPr>
              <a:t>སློབ་ཚན་འདི་ནི་རང་རྒྱལ་གྱི་ཚན་རིག་པ་ཀྲུའུ་ཁེ་ཀྲེན་གྱིས་ཁོ་ཕན་ཉི་ཁེ་འཁྲུངས་ནས་ལོ་འཁོར༤༨༠ལོན་པར་རྗེས་དྲན་དུ་བྲིས་པ་ཡིན་ལ། ཐོག་མའི་ཁ་བྱང་ལ“ཁོ་ཕན་ཉི་ཁེའི་ཉེ་རབས་ཚན་རིག་ཐད་ཀྱི་མཛད་རྗེས”ཟེར། སློབ་ཚན་འདི་ནི་དེའི་ནང་གི་ཁོ་ཕན་ཉི་ཁེའི་སྐུ་ཚེ་གང་བོའི་མཛད་རྗེས་ངོ་སྤྲོད་བྱས་པ་དེ་ཚན་བཤུས་བྱས་པ་ཡིན། སློབ་ཚན་འདི་ནི་དཔྱད་བརྗོད་རྣམ་ཐར་ཞིག་ཡིན། ཁོ་ཕན་ཉི་ཁེའི་ཆེས་འོད་སྟོང་འབར་བའི་མཛད་རྗེས་ཏེ། ས་འགུལ་སྨྲ་བའི་བཞེད་སྲོལ་ངོ་སྤྲོད་ཞིག་ཡོད་པར་མ་ཟད། ད་དུང་ཁོང་གིས་གནམ་དཔྱད་རིག་པའི་ཐད་ནས་སྲོལ་རྒྱུན་གྱི་འདུ་ཤེས་རྙིང་བ་གཏོར་ཏེ། བདེན་དོན་བརྩོན་ལེན་བྱེད་པའི་སྙིང་སྟོབས་ལ་བསྔགས་བརྗོད་བྱས་ཡོད།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2" y="2349501"/>
            <a:ext cx="2267223" cy="223162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4400" dirty="0">
                <a:solidFill>
                  <a:schemeClr val="tx1"/>
                </a:solidFill>
              </a:rPr>
              <a:t>དཔྱད་བརྗོད་རྣམ་ཐར།</a:t>
            </a:r>
            <a:endParaRPr lang="zh-CN" altLang="en-US" sz="4400" dirty="0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843289" y="1484313"/>
            <a:ext cx="8778801" cy="175432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/>
              <a:t>རྣམ་ཐར། སྐྱེས་བུ་ཐུན་མོང་མ་ཡིན་པ་ཞིག་གི་མི་ཚེ་གང་པོའམ་མི་ཚེའི་ཆ་ཤས་གཅིག་གི་ཡོན་ཏན་དང་འཕྲིན་ལས་སོགས་སྒྲོ་སྐུར་སྤངས་ནས་མཚོན་པར་བྱེད་པའི་རྩོམ་རིག་ཅིག</a:t>
            </a:r>
          </a:p>
          <a:p>
            <a:pPr eaLnBrk="1" hangingPunct="1"/>
            <a:r>
              <a:rPr lang="en-US" altLang="zh-CN" sz="3600" dirty="0">
                <a:solidFill>
                  <a:schemeClr val="bg1"/>
                </a:solidFill>
              </a:rPr>
              <a:t>           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771279" y="3643315"/>
            <a:ext cx="8856984" cy="230822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/>
              <a:t> </a:t>
            </a:r>
            <a:r>
              <a:rPr lang="en-US" altLang="zh-CN" sz="3600" b="1" dirty="0"/>
              <a:t>རྣམ་ཐར་ནི་རྣམ་པའམ་ཚུལ་དེ་ལ་བརྟེན་ནས་གདུལ་བྱ་རྣམས་ཐར་པ་དང་ཐམས་ཅད་མཁྱེན་པའི་སར་བགྲོད་པའི་མིག་ལྟོས་འཕེར་བའི་མཛད་པ་བཟང་པོ་ཞིག་ལ་བྱ་ཞིང༌། དེར་ལྟ་བ་དང་ལུང་གི་རྒྱབ་སྐྱོར་ལ་བརྟེན་ནས་བསྒྲུབ་པར་བྱས་ན་དཔྱད་བརྗོད་ཀྱི་རྣམ་ཐར་ཞེས་སོ།             </a:t>
            </a:r>
            <a:endParaRPr lang="zh-CN" altLang="en-US" sz="3600" b="1" dirty="0"/>
          </a:p>
        </p:txBody>
      </p:sp>
      <p:sp>
        <p:nvSpPr>
          <p:cNvPr id="10" name="圆角矩形 9"/>
          <p:cNvSpPr/>
          <p:nvPr/>
        </p:nvSpPr>
        <p:spPr>
          <a:xfrm>
            <a:off x="250999" y="332656"/>
            <a:ext cx="3888432" cy="648072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altLang="zh-CN" sz="5400" dirty="0"/>
              <a:t>༥ རྩོམ་སྟངས་ངོ་སྤྲོད།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30165" y="2133602"/>
            <a:ext cx="2592387" cy="1655763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510985" y="2564906"/>
            <a:ext cx="1873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/>
              <a:t> </a:t>
            </a:r>
            <a:r>
              <a:rPr lang="en-US" altLang="zh-CN" sz="4800" dirty="0"/>
              <a:t>རྣམ་ཐར།   </a:t>
            </a:r>
            <a:endParaRPr lang="zh-CN" altLang="en-US" sz="4800" dirty="0"/>
          </a:p>
        </p:txBody>
      </p:sp>
      <p:sp>
        <p:nvSpPr>
          <p:cNvPr id="8" name="椭圆 7"/>
          <p:cNvSpPr/>
          <p:nvPr/>
        </p:nvSpPr>
        <p:spPr>
          <a:xfrm>
            <a:off x="3144579" y="260648"/>
            <a:ext cx="1771650" cy="108108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རང་རྣམ།</a:t>
            </a:r>
            <a:endParaRPr lang="zh-CN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椭圆 8"/>
          <p:cNvSpPr/>
          <p:nvPr/>
        </p:nvSpPr>
        <p:spPr>
          <a:xfrm>
            <a:off x="3635375" y="2133600"/>
            <a:ext cx="1912938" cy="9144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གཞན་རྣམ།</a:t>
            </a:r>
            <a:endParaRPr lang="zh-CN" alt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074947" y="3895054"/>
            <a:ext cx="2376488" cy="110807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ཐུན་མོང་གི་རྣམ་ཐར།</a:t>
            </a:r>
            <a:endParaRPr lang="zh-CN" alt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447610" y="5233194"/>
            <a:ext cx="2274888" cy="133826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600" b="1" dirty="0">
                <a:solidFill>
                  <a:schemeClr val="tx1"/>
                </a:solidFill>
              </a:rPr>
              <a:t>གསང་བའི་རྣམ་ཐར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12" name="右箭头 11"/>
          <p:cNvSpPr/>
          <p:nvPr/>
        </p:nvSpPr>
        <p:spPr>
          <a:xfrm rot="19209432">
            <a:off x="1979757" y="1507956"/>
            <a:ext cx="1371737" cy="484188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 rot="21131338">
            <a:off x="2655629" y="2513685"/>
            <a:ext cx="977900" cy="484188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 rot="2144850">
            <a:off x="2441575" y="3495423"/>
            <a:ext cx="977900" cy="485775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 rot="4587818">
            <a:off x="1432131" y="4249764"/>
            <a:ext cx="1320800" cy="485775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083302" y="1204914"/>
            <a:ext cx="5616575" cy="438432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en-US" altLang="zh-CN" sz="4000" b="1" dirty="0">
                <a:solidFill>
                  <a:schemeClr val="tx1"/>
                </a:solidFill>
              </a:rPr>
              <a:t>    སྤྱིར་རྣམ་ཐར་དང་རྟོགས་བརྗོད་གཉིས་ལ་ཁྱད་པར་མེད་དེ། གཉིས་ཀས་སྐྱེས་བུ་ཐུན་མོང་མ་ཡིན་པ་ཞིག་གི་མི་ཚེ་གང་པོའི་ཆེ་བའམ་མི་ཚེའི་ཆ་ཤས་གཅིག་གི་ཡོན་ཏན་བརྗོད་པ་འདྲ་ན་ཡང་། ཞིབ་ཏུ་བོད་ཀྱི་རྟོགས་བརྗོད་རྩོམ་རིག་ལ་བྱེ་བྲག་ཏུ་རྣམ་ཐར་དང་རྟོགས་བརྗོད་ཅེས་དབྱེ་བ་གཉིས་སུ་ཕྱེས་ཆོག </a:t>
            </a:r>
            <a:endParaRPr lang="zh-CN" altLang="en-US" sz="4000" b="1" dirty="0">
              <a:solidFill>
                <a:schemeClr val="tx1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144579" y="237207"/>
            <a:ext cx="1771650" cy="108108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600" b="1" dirty="0">
                <a:solidFill>
                  <a:schemeClr val="tx1"/>
                </a:solidFill>
              </a:rPr>
              <a:t>རང་རྣམ།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635375" y="2110159"/>
            <a:ext cx="1912938" cy="9144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600" b="1" dirty="0">
                <a:solidFill>
                  <a:schemeClr val="tx1"/>
                </a:solidFill>
              </a:rPr>
              <a:t>གཞན་རྣམ།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074947" y="3871613"/>
            <a:ext cx="2376488" cy="110807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600" b="1" dirty="0">
                <a:solidFill>
                  <a:schemeClr val="tx1"/>
                </a:solidFill>
              </a:rPr>
              <a:t>ཐུན་མོང་གི་རྣམ་ཐར།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indent="0">
              <a:buNone/>
              <a:defRPr/>
            </a:pPr>
            <a:r>
              <a:rPr lang="en-US" altLang="zh-CN" sz="5400" b="1" dirty="0">
                <a:solidFill>
                  <a:srgbClr val="FF0000"/>
                </a:solidFill>
                <a:latin typeface="Microsoft Himalaya" panose="01010100010101010101"/>
                <a:ea typeface="Microsoft Himalaya" panose="01010100010101010101"/>
                <a:cs typeface="Microsoft Himalaya" panose="01010100010101010101"/>
              </a:rPr>
              <a:t>(༡) </a:t>
            </a:r>
            <a:r>
              <a:rPr lang="en-US" altLang="zh-CN" sz="5400" b="1" dirty="0">
                <a:solidFill>
                  <a:srgbClr val="FF0000"/>
                </a:solidFill>
              </a:rPr>
              <a:t>རིག་རྩལ་བསྐྱར་དར། </a:t>
            </a:r>
          </a:p>
          <a:p>
            <a:pPr marL="0" indent="0">
              <a:buNone/>
              <a:defRPr/>
            </a:pPr>
            <a:r>
              <a:rPr lang="en-US" altLang="zh-CN" sz="4000" dirty="0"/>
              <a:t>   རིག་རྩལ་བསྐྱར་དར་ནི་དུས་རབས་བཅུ་གསུམ་ནས་བཅུ་བཞིའི་བར་དུ་དབྱི་ཐ་ལི་རུ་བྱུང་བའི་བསམ་བློའི་ལས་འགུལ་ཞིག་ཡིན་ལ། རིག་རྩལ་བསྐྱར་དར་གྱི་སྙིང་བོ་ནི་མི་ཆོས་རིང་ལུགས་ཡིན་ཏེ།  མི་ཉིད་གཙོ་བོ་ཡིན་པ་ལས་ལྷ་གཙོ་བོ་མིན་པའི་འདོད་བློ་བཏོན་ཞིང་།  འགྲོ་བ་མི་ནི་དངོས་ཡོད་འཚོ་བ་སྐྲུན་མཁན་དང་དེའི་བདག་པོ་ཡིན་པར་སྙམ་པས། མིའི་རིན་ཐང་དང་ལ་རྒྱ་ཁས་ལེན་དགོས་པའི་བླང་བྱ་བཏོན།</a:t>
            </a:r>
            <a:endParaRPr lang="zh-CN" altLang="en-US" sz="4000" dirty="0"/>
          </a:p>
        </p:txBody>
      </p:sp>
      <p:sp>
        <p:nvSpPr>
          <p:cNvPr id="4" name="圆角矩形 3"/>
          <p:cNvSpPr/>
          <p:nvPr/>
        </p:nvSpPr>
        <p:spPr>
          <a:xfrm>
            <a:off x="178991" y="404664"/>
            <a:ext cx="7560840" cy="648072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༦ སློབ་ཚན་དང་འབྲེལ་བའི་ཐ་སྙད་ངོ་སྤྲོད།</a:t>
            </a:r>
            <a:endParaRPr lang="en-US" altLang="zh-CN" sz="5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"/>
          <p:cNvSpPr>
            <a:spLocks noChangeArrowheads="1"/>
          </p:cNvSpPr>
          <p:nvPr/>
        </p:nvSpPr>
        <p:spPr bwMode="auto">
          <a:xfrm>
            <a:off x="178993" y="1988840"/>
            <a:ext cx="11450637" cy="430887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5400" dirty="0">
                <a:solidFill>
                  <a:srgbClr val="FF0000"/>
                </a:solidFill>
                <a:latin typeface="Microsoft Himalaya" panose="01010100010101010101"/>
                <a:ea typeface="Microsoft Himalaya" panose="01010100010101010101"/>
                <a:cs typeface="Microsoft Himalaya" panose="01010100010101010101"/>
              </a:rPr>
              <a:t>(༢) </a:t>
            </a:r>
            <a:r>
              <a:rPr lang="en-US" altLang="zh-CN" sz="5400" dirty="0">
                <a:solidFill>
                  <a:srgbClr val="FF0000"/>
                </a:solidFill>
              </a:rPr>
              <a:t>ཆོས་ལུགས་གསར་རྙིང་གཉིས།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400" dirty="0"/>
              <a:t>    དུས་རབས་བཅུ་དྲུག་པར་ཡོ་རོབ་གླིང་གིས་ཆོས་ལུགས་ལ་བཅོས་བསྒྱུར་ལས་འགུལ་སྤེལ་རྗེས། རོ་མོའི་གནམ་བདག་ཆོས་ལུགས་དང་ཁ་བྲལ་ཏེ་མུ་མཐུད་ནས་བྱུང་བའི་གྲུབ་མཐའ་སྣ་ཚོགས་ཀྱི་སྤྱི་མིང་ལ་ཆོས་ལུགས་གསར་བ་ཟེར་བ་དང་། རང་རྒྱལ་དུ་སྤྱིར་བཏང་དུ་ཆོས་ལུགས་གསར་བ་ནི་ཡེ་ཤུའི་ཆོས་ལུགས་ཡིན་པ་དང། ཆོས་ལུགས་རྙིང་བ་ནི་གནམ་བདག་ཆོས་ལུགས་ཡིན།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178991" y="332656"/>
            <a:ext cx="7200800" cy="648072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༦ སློབ་ཚན་དང་འབྲེལ་བའི་ཐ་སྙད་ངོ་སྤྲོད།</a:t>
            </a:r>
            <a:endParaRPr lang="en-US" altLang="zh-CN" sz="5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2353</Words>
  <Application>Microsoft Office PowerPoint</Application>
  <PresentationFormat>自定义</PresentationFormat>
  <Paragraphs>97</Paragraphs>
  <Slides>21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默认设计模板</vt:lpstr>
      <vt:lpstr>༡༩  ཁོ་ཕན་ཉི་ཁེ།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༡༩ ཁོ་ཕན་ཉི་ཁེ།</dc:title>
  <dc:creator>mac</dc:creator>
  <cp:lastModifiedBy>Administrator</cp:lastModifiedBy>
  <cp:revision>94</cp:revision>
  <dcterms:created xsi:type="dcterms:W3CDTF">2018-10-31T07:36:00Z</dcterms:created>
  <dcterms:modified xsi:type="dcterms:W3CDTF">2020-02-27T09:52:54Z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2052-10.1.0.7670</vt:lpwstr>
  </property>
</Properties>
</file>