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60" r:id="rId3"/>
    <p:sldId id="257" r:id="rId4"/>
    <p:sldId id="259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A8BDC-7778-4D2B-8C28-7495F960CF5F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6A5F5-6509-4286-AD6A-1695DB5D21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F5-6509-4286-AD6A-1695DB5D218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任意多边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任意多边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任意多边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任意多边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任意多边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任意多边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任意多边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任意多边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任意多边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任意多边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任意多边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任意多边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任意多边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任意多边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接连接符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grpSp>
        <p:nvGrpSpPr>
          <p:cNvPr id="14" name="组合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接连接符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接连接符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229572-2126-486B-8456-CDC8DBE11ABE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63E8946-7CED-46D7-8A1C-4CD2188B82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标题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1477626774155+-934882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6" name="标题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o-CN" altLang="zh-CN" sz="5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o-CN" altLang="zh-CN" sz="540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o-CN" altLang="zh-CN" sz="5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o-CN" altLang="zh-CN" sz="540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o-CN" altLang="zh-CN" sz="54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48" name="图片 17" descr="2009教育徽标副本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2882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图片 1" descr="D:\WODEZILIAO2\图片\文字图片\98AA710A43E3D8851D0AD40A73F750C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0"/>
            <a:ext cx="178591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矩形 49"/>
          <p:cNvSpPr/>
          <p:nvPr/>
        </p:nvSpPr>
        <p:spPr>
          <a:xfrm>
            <a:off x="1928794" y="1"/>
            <a:ext cx="5500726" cy="147732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bo-CN" altLang="zh-CN" sz="48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སློབ་གསོ་ནི་ཐམས་ཅད་འཕེལ་བའི་</a:t>
            </a:r>
          </a:p>
          <a:p>
            <a:pPr algn="ctr"/>
            <a:r>
              <a:rPr lang="bo-CN" altLang="zh-CN" sz="48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གཞི་རྩ་ཡིན།</a:t>
            </a:r>
            <a:endParaRPr lang="zh-CN" altLang="en-US" sz="4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BFBF9"/>
              </a:clrFrom>
              <a:clrTo>
                <a:srgbClr val="FBFBF9">
                  <a:alpha val="0"/>
                </a:srgbClr>
              </a:clrTo>
            </a:clrChange>
          </a:blip>
          <a:srcRect l="1720" t="37625" r="29727" b="50188"/>
          <a:stretch>
            <a:fillRect/>
          </a:stretch>
        </p:blipFill>
        <p:spPr bwMode="auto">
          <a:xfrm>
            <a:off x="400050" y="1928802"/>
            <a:ext cx="8743950" cy="107157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BFBF9"/>
              </a:clrFrom>
              <a:clrTo>
                <a:srgbClr val="FBFBF9">
                  <a:alpha val="0"/>
                </a:srgbClr>
              </a:clrTo>
            </a:clrChange>
          </a:blip>
          <a:srcRect l="4883" t="18875" r="48125" b="67438"/>
          <a:stretch>
            <a:fillRect/>
          </a:stretch>
        </p:blipFill>
        <p:spPr bwMode="auto">
          <a:xfrm>
            <a:off x="1714480" y="1500174"/>
            <a:ext cx="6086475" cy="87153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sp>
        <p:nvSpPr>
          <p:cNvPr id="53" name="矩形 52"/>
          <p:cNvSpPr/>
          <p:nvPr/>
        </p:nvSpPr>
        <p:spPr>
          <a:xfrm>
            <a:off x="-71470" y="5000636"/>
            <a:ext cx="3286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o-CN" altLang="zh-CN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+mj-lt"/>
                <a:ea typeface="+mj-ea"/>
                <a:cs typeface="+mj-cs"/>
              </a:rPr>
              <a:t>འཆར་འགོད་མཁན།</a:t>
            </a:r>
            <a:r>
              <a:rPr kumimoji="0" lang="bo-CN" altLang="zh-CN" sz="48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lang="zh-CN" altLang="en-US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048539" y="5000636"/>
            <a:ext cx="60954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bo-CN" altLang="zh-CN" sz="5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   རོང་པོ</a:t>
            </a:r>
            <a:r>
              <a:rPr kumimoji="0" lang="bo-CN" altLang="zh-CN" sz="5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་སློབ་</a:t>
            </a:r>
            <a:r>
              <a:rPr kumimoji="0" lang="bo-CN" altLang="zh-CN" sz="5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ཆུང་དགེ་</a:t>
            </a:r>
            <a:r>
              <a:rPr kumimoji="0" lang="bo-CN" altLang="zh-CN" sz="5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རྒན།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380288" y="5857892"/>
            <a:ext cx="38350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bo-CN" altLang="zh-CN" sz="5400" b="1" i="0" u="sng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    ལྷག་པ་བསམ་གྲུབ།</a:t>
            </a:r>
            <a:endParaRPr lang="zh-CN" altLang="en-US" sz="5400" b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285984" y="2967335"/>
            <a:ext cx="28848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0" y="2786058"/>
            <a:ext cx="914400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kumimoji="0" lang="en-US" altLang="zh-CN" sz="60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bo-CN" altLang="zh-CN" sz="60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སློབ་ཆུང་ལོ་རིམ་</a:t>
            </a:r>
            <a:r>
              <a:rPr lang="bo-CN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ལྔ</a:t>
            </a:r>
            <a:r>
              <a:rPr kumimoji="0" lang="bo-CN" altLang="zh-CN" sz="60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་པ་     རྩིས་རིག་       སྟོད་ཆ།</a:t>
            </a:r>
            <a:r>
              <a:rPr kumimoji="0" lang="bo-CN" altLang="zh-CN" sz="44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lang="zh-CN" alt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0" y="371475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bo-CN" altLang="zh-CN" sz="48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སྡེ་ཚན་</a:t>
            </a:r>
            <a:r>
              <a:rPr lang="bo-CN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དང་པོ།   ཧྲིལ་གྲངས་ཀྱི་སྒྱུར་རྩིས་རྩིས་རྒྱག་གཏན་སྲོལ་དེ་སིལ་གྲངས་སུ་རྒྱ་བསྐྱེད་པ།</a:t>
            </a:r>
            <a:r>
              <a:rPr kumimoji="0" lang="bo-CN" altLang="zh-CN" sz="4800" b="1" i="0" u="none" strike="noStrike" kern="1200" normalizeH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bo-CN" altLang="zh-CN" sz="48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lang="zh-CN" altLang="en-US" sz="4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 advClick="0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3" grpId="0"/>
      <p:bldP spid="54" grpId="0"/>
      <p:bldP spid="55" grpId="0"/>
      <p:bldP spid="58" grpId="0" animBg="1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214338"/>
            <a:ext cx="914400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o-CN" altLang="zh-CN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      </a:t>
            </a:r>
            <a:r>
              <a:rPr lang="zh-CN" altLang="zh-CN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❶</a:t>
            </a:r>
            <a:r>
              <a:rPr lang="bo-CN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སྔར་བསླབ་</a:t>
            </a:r>
            <a:r>
              <a:rPr lang="bo-CN" altLang="zh-CN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སྲ་བརྟན།</a:t>
            </a:r>
            <a:endParaRPr lang="bo-CN" altLang="zh-CN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bo-CN" altLang="zh-C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     ཧྲིལ་གྲངས་སྒྱུར་རྩིས་རྩིས་རྒྱག་གཏན་སྲོལ་སྲ་བརྟན།</a:t>
            </a:r>
          </a:p>
          <a:p>
            <a:r>
              <a:rPr lang="bo-CN" altLang="zh-C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     སྒྱུར་རྩིས་བརྗེ་སྲོལ།      </a:t>
            </a:r>
          </a:p>
          <a:p>
            <a:r>
              <a:rPr lang="bo-CN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    </a:t>
            </a:r>
            <a:r>
              <a:rPr lang="en-US" altLang="zh-CN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axb</a:t>
            </a:r>
            <a:r>
              <a:rPr lang="en-US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=</a:t>
            </a:r>
            <a:r>
              <a:rPr lang="en-US" altLang="zh-CN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bxa</a:t>
            </a:r>
            <a:endParaRPr lang="bo-CN" altLang="zh-CN" sz="6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r>
              <a:rPr lang="bo-CN" altLang="zh-C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     སྒྱུར་རྩིས་སྡེབ་སྲོལ།  </a:t>
            </a:r>
            <a:r>
              <a:rPr lang="bo-CN" altLang="zh-C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</a:t>
            </a:r>
          </a:p>
          <a:p>
            <a:r>
              <a:rPr lang="bo-CN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  </a:t>
            </a:r>
            <a:r>
              <a:rPr lang="en-US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(</a:t>
            </a:r>
            <a:r>
              <a:rPr lang="en-US" altLang="zh-CN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axb</a:t>
            </a:r>
            <a:r>
              <a:rPr lang="en-US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)</a:t>
            </a:r>
            <a:r>
              <a:rPr lang="en-US" altLang="zh-CN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xc</a:t>
            </a:r>
            <a:r>
              <a:rPr lang="en-US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=ax(</a:t>
            </a:r>
            <a:r>
              <a:rPr lang="en-US" altLang="zh-CN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bxc</a:t>
            </a:r>
            <a:r>
              <a:rPr lang="en-US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)</a:t>
            </a:r>
            <a:endParaRPr lang="bo-CN" altLang="zh-CN" sz="6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r>
              <a:rPr lang="bo-CN" altLang="zh-CN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     སྒྱུར་རྩིས་ཕྲལ་སྲོལ།   </a:t>
            </a:r>
          </a:p>
          <a:p>
            <a:r>
              <a:rPr lang="bo-CN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  </a:t>
            </a:r>
            <a:r>
              <a:rPr lang="en-US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(</a:t>
            </a:r>
            <a:r>
              <a:rPr lang="en-US" altLang="zh-CN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a+b</a:t>
            </a:r>
            <a:r>
              <a:rPr lang="en-US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)</a:t>
            </a:r>
            <a:r>
              <a:rPr lang="en-US" altLang="zh-CN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xc</a:t>
            </a:r>
            <a:r>
              <a:rPr lang="en-US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=</a:t>
            </a:r>
            <a:r>
              <a:rPr lang="en-US" altLang="zh-CN" sz="60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axc+bxc</a:t>
            </a:r>
            <a:endParaRPr lang="bo-CN" altLang="zh-CN" sz="6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endParaRPr lang="bo-CN" altLang="zh-CN" sz="4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r>
              <a:rPr lang="bo-CN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</a:t>
            </a:r>
            <a:endParaRPr lang="zh-CN" altLang="en-US" sz="4800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椭圆 19"/>
          <p:cNvSpPr/>
          <p:nvPr/>
        </p:nvSpPr>
        <p:spPr>
          <a:xfrm>
            <a:off x="4286248" y="4286256"/>
            <a:ext cx="642942" cy="64294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000496" y="5500702"/>
            <a:ext cx="642942" cy="64294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0" y="0"/>
            <a:ext cx="9144000" cy="69249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o-CN" altLang="zh-CN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སྲིལ་གྲངས་སྒྱུར་རྩིས་ཀྱི་རྩིས་རྒྱག་གཏན་སྲོལ་།</a:t>
            </a:r>
          </a:p>
          <a:p>
            <a:pPr algn="ctr"/>
            <a:r>
              <a:rPr lang="zh-CN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❷</a:t>
            </a:r>
            <a:r>
              <a:rPr lang="bo-CN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གཤམ་གྱི་ཚོ་སོ་སོའི་རྩིས་ཕྲེང་གཉིས་པོར་འབྲེལ་བ་ཅི་ཡོད་པར་</a:t>
            </a:r>
            <a:r>
              <a:rPr lang="bo-CN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ལྟ་ཞིབ་བྱེད་དགོས།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endParaRPr lang="bo-CN" altLang="zh-CN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</a:endParaRPr>
          </a:p>
          <a:p>
            <a:r>
              <a:rPr lang="bo-CN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   </a:t>
            </a:r>
            <a:endParaRPr lang="en-US" altLang="zh-CN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  <a:latin typeface="A-Himalaya" pitchFamily="2" charset="0"/>
              <a:ea typeface="A-Himalaya" pitchFamily="2" charset="0"/>
              <a:cs typeface="A-Himalaya" pitchFamily="2" charset="0"/>
            </a:endParaRPr>
          </a:p>
          <a:p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A-Himalaya" pitchFamily="2" charset="0"/>
                <a:ea typeface="A-Himalaya" pitchFamily="2" charset="0"/>
                <a:cs typeface="A-Himalaya" pitchFamily="2" charset="0"/>
              </a:rPr>
              <a:t>    0.7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×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1.4     1.4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×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0.7</a:t>
            </a:r>
          </a:p>
          <a:p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</a:t>
            </a:r>
            <a:endParaRPr lang="bo-CN" altLang="zh-CN" sz="4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</a:t>
            </a:r>
            <a:r>
              <a:rPr lang="zh-CN" alt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（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0.8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× 0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.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5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)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× 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0.4     0.8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×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(0.5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× 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0.4)</a:t>
            </a:r>
          </a:p>
          <a:p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  </a:t>
            </a:r>
          </a:p>
          <a:p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  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(2.4+3.6)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× 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0.5     2.4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× 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0.5+3.6</a:t>
            </a:r>
            <a:r>
              <a:rPr lang="bo-CN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 × </a:t>
            </a:r>
            <a:r>
              <a:rPr lang="en-US" altLang="zh-CN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-Himalaya" pitchFamily="2" charset="0"/>
                <a:ea typeface="A-Himalaya" pitchFamily="2" charset="0"/>
                <a:cs typeface="A-Himalaya" pitchFamily="2" charset="0"/>
              </a:rPr>
              <a:t>0.5</a:t>
            </a:r>
          </a:p>
          <a:p>
            <a:r>
              <a:rPr lang="bo-CN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   </a:t>
            </a:r>
            <a:endParaRPr lang="en-US" altLang="zh-CN" sz="13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4214810" y="4286256"/>
            <a:ext cx="714380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>
                <a:solidFill>
                  <a:schemeClr val="bg1"/>
                </a:solidFill>
              </a:rPr>
              <a:t>=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00496" y="5500702"/>
            <a:ext cx="642942" cy="6429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>
                <a:solidFill>
                  <a:schemeClr val="bg1"/>
                </a:solidFill>
              </a:rPr>
              <a:t>=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643174" y="3143248"/>
            <a:ext cx="642942" cy="57150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643174" y="3143248"/>
            <a:ext cx="642942" cy="5715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>
                <a:solidFill>
                  <a:schemeClr val="bg1"/>
                </a:solidFill>
              </a:rPr>
              <a:t>=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zoom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85" decel="100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385" decel="100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8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38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385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385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8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38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385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385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8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38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385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385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85" decel="100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385" decel="100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385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385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85" decel="100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385" decel="100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385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385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70" decel="100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decel="100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385" decel="100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385" decel="100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385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385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 animBg="1"/>
      <p:bldP spid="4" grpId="0" animBg="1"/>
      <p:bldP spid="9" grpId="0" animBg="1"/>
      <p:bldP spid="16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6643710"/>
          </a:xfrm>
        </p:spPr>
        <p:txBody>
          <a:bodyPr/>
          <a:lstStyle/>
          <a:p>
            <a:r>
              <a:rPr lang="bo-CN" altLang="zh-CN" sz="4400" dirty="0" smtClean="0"/>
              <a:t/>
            </a:r>
            <a:br>
              <a:rPr lang="bo-CN" altLang="zh-CN" sz="4400" dirty="0" smtClean="0"/>
            </a:b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bo-CN" altLang="zh-CN" sz="4400" dirty="0" smtClean="0"/>
              <a:t/>
            </a:r>
            <a:br>
              <a:rPr lang="bo-CN" altLang="zh-CN" sz="4400" dirty="0" smtClean="0"/>
            </a:br>
            <a:r>
              <a:rPr lang="bo-CN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  <a:ea typeface="+mn-ea"/>
                <a:cs typeface="+mn-cs"/>
              </a:rPr>
              <a:t>                           </a:t>
            </a:r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  <a:ea typeface="+mn-ea"/>
                <a:cs typeface="+mn-cs"/>
              </a:rPr>
              <a:t/>
            </a:r>
            <a:b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  <a:ea typeface="+mn-ea"/>
                <a:cs typeface="+mn-cs"/>
              </a:rPr>
            </a:br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  <a:ea typeface="+mn-ea"/>
                <a:cs typeface="+mn-cs"/>
              </a:rPr>
              <a:t/>
            </a:r>
            <a:b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  <a:ea typeface="+mn-ea"/>
                <a:cs typeface="+mn-cs"/>
              </a:rPr>
            </a:br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  <a:ea typeface="+mn-ea"/>
                <a:cs typeface="+mn-cs"/>
              </a:rPr>
              <a:t/>
            </a:r>
            <a:b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  <a:ea typeface="+mn-ea"/>
                <a:cs typeface="+mn-cs"/>
              </a:rPr>
            </a:br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DotumChe" pitchFamily="49" charset="-127"/>
                <a:ea typeface="DotumChe" pitchFamily="49" charset="-127"/>
                <a:cs typeface="+mn-cs"/>
              </a:rPr>
              <a:t>       </a:t>
            </a:r>
            <a:r>
              <a:rPr lang="bo-CN" altLang="zh-CN" sz="4400" dirty="0" smtClean="0">
                <a:latin typeface="DotumChe" pitchFamily="49" charset="-127"/>
                <a:ea typeface="DotumChe" pitchFamily="49" charset="-127"/>
                <a:cs typeface="+mn-cs"/>
              </a:rPr>
              <a:t/>
            </a:r>
            <a:br>
              <a:rPr lang="bo-CN" altLang="zh-CN" sz="4400" dirty="0" smtClean="0">
                <a:latin typeface="DotumChe" pitchFamily="49" charset="-127"/>
                <a:ea typeface="DotumChe" pitchFamily="49" charset="-127"/>
                <a:cs typeface="+mn-cs"/>
              </a:rPr>
            </a:br>
            <a:r>
              <a:rPr lang="en-US" altLang="zh-CN" sz="4400" dirty="0" smtClean="0">
                <a:latin typeface="DotumChe" pitchFamily="49" charset="-127"/>
                <a:ea typeface="DotumChe" pitchFamily="49" charset="-127"/>
                <a:cs typeface="+mn-cs"/>
              </a:rPr>
              <a:t/>
            </a:r>
            <a:br>
              <a:rPr lang="en-US" altLang="zh-CN" sz="4400" dirty="0" smtClean="0">
                <a:latin typeface="DotumChe" pitchFamily="49" charset="-127"/>
                <a:ea typeface="DotumChe" pitchFamily="49" charset="-127"/>
                <a:cs typeface="+mn-cs"/>
              </a:rPr>
            </a:br>
            <a:r>
              <a:rPr lang="bo-CN" altLang="zh-CN" sz="4400" dirty="0" smtClean="0"/>
              <a:t/>
            </a:r>
            <a:br>
              <a:rPr lang="bo-CN" altLang="zh-CN" sz="4400" dirty="0" smtClean="0"/>
            </a:br>
            <a:r>
              <a:rPr lang="bo-CN" altLang="zh-CN" sz="4400" dirty="0" smtClean="0"/>
              <a:t/>
            </a:r>
            <a:br>
              <a:rPr lang="bo-CN" altLang="zh-CN" sz="4400" dirty="0" smtClean="0"/>
            </a:br>
            <a:r>
              <a:rPr lang="bo-CN" altLang="zh-CN" sz="4400" dirty="0" smtClean="0"/>
              <a:t/>
            </a:r>
            <a:br>
              <a:rPr lang="bo-CN" altLang="zh-CN" sz="4400" dirty="0" smtClean="0"/>
            </a:br>
            <a:r>
              <a:rPr lang="bo-CN" altLang="zh-CN" sz="4400" dirty="0" smtClean="0"/>
              <a:t/>
            </a:r>
            <a:br>
              <a:rPr lang="bo-CN" altLang="zh-CN" sz="4400" dirty="0" smtClean="0"/>
            </a:br>
            <a:r>
              <a:rPr lang="bo-CN" altLang="zh-CN" sz="4400" dirty="0" smtClean="0"/>
              <a:t/>
            </a:r>
            <a:br>
              <a:rPr lang="bo-CN" altLang="zh-CN" sz="4400" dirty="0" smtClean="0"/>
            </a:br>
            <a:r>
              <a:rPr lang="bo-CN" altLang="zh-CN" dirty="0" smtClean="0"/>
              <a:t/>
            </a:r>
            <a:br>
              <a:rPr lang="bo-CN" altLang="zh-CN" dirty="0" smtClean="0"/>
            </a:b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71472" y="4214818"/>
            <a:ext cx="264320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solidFill>
                  <a:srgbClr val="FF0000"/>
                </a:solidFill>
                <a:latin typeface="+mn-ea"/>
              </a:rPr>
              <a:t>=1×4.78</a:t>
            </a:r>
            <a:endParaRPr lang="zh-CN" altLang="en-US" sz="4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1472" y="5357826"/>
            <a:ext cx="178595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 smtClean="0">
                <a:solidFill>
                  <a:srgbClr val="FF0000"/>
                </a:solidFill>
                <a:latin typeface="+mn-ea"/>
              </a:rPr>
              <a:t>=4.78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4786314" y="378460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0034" y="1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FF00"/>
                </a:solidFill>
              </a:rPr>
              <a:t>           </a:t>
            </a:r>
            <a:r>
              <a:rPr lang="bo-CN" altLang="zh-CN" sz="4000" b="1" dirty="0" smtClean="0">
                <a:solidFill>
                  <a:srgbClr val="FFFF00"/>
                </a:solidFill>
              </a:rPr>
              <a:t>རིགས་འདེད་བྱས་ནས་ཐོབ་པའི་ཆོས་ཉིད་འདི་ལས། </a:t>
            </a:r>
            <a:br>
              <a:rPr lang="bo-CN" altLang="zh-CN" sz="4000" b="1" dirty="0" smtClean="0">
                <a:solidFill>
                  <a:srgbClr val="FFFF00"/>
                </a:solidFill>
              </a:rPr>
            </a:br>
            <a:endParaRPr lang="zh-CN" altLang="en-US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857232"/>
            <a:ext cx="8786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000" dirty="0" smtClean="0">
                <a:solidFill>
                  <a:schemeClr val="tx2">
                    <a:lumMod val="50000"/>
                  </a:schemeClr>
                </a:solidFill>
              </a:rPr>
              <a:t>ཧྲིལ་གྲངས་</a:t>
            </a:r>
            <a:r>
              <a:rPr lang="bo-CN" altLang="zh-CN" sz="4000" dirty="0" smtClean="0">
                <a:solidFill>
                  <a:srgbClr val="FFFF00"/>
                </a:solidFill>
              </a:rPr>
              <a:t>སྒྱུར་རྩིས་ཀྱི་བརྗེ་སྲོལ་དང།   སྡེབ་སྲོལ།   ཕྲལ་སྲོལ་བཅས་ཚང་མ་</a:t>
            </a:r>
            <a:r>
              <a:rPr lang="bo-CN" altLang="zh-CN" sz="4000" dirty="0" smtClean="0">
                <a:solidFill>
                  <a:schemeClr val="tx2">
                    <a:lumMod val="50000"/>
                  </a:schemeClr>
                </a:solidFill>
              </a:rPr>
              <a:t>སིལ་གྲངས་</a:t>
            </a:r>
            <a:r>
              <a:rPr lang="bo-CN" altLang="zh-CN" sz="4000" dirty="0" smtClean="0">
                <a:solidFill>
                  <a:srgbClr val="FFFF00"/>
                </a:solidFill>
              </a:rPr>
              <a:t>སྒྱུར་རྩིས་སྐབས་སུའང་སྤྱོད་རུང་བ་ཡིན།</a:t>
            </a:r>
            <a:endParaRPr lang="en-US" altLang="zh-CN" sz="4000" dirty="0" smtClean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2005604"/>
            <a:ext cx="2236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o-CN" altLang="zh-CN" sz="4400" b="1" dirty="0" smtClean="0">
                <a:solidFill>
                  <a:srgbClr val="C00000"/>
                </a:solidFill>
              </a:rPr>
              <a:t>③</a:t>
            </a:r>
            <a:r>
              <a:rPr lang="en-US" altLang="zh-CN" sz="4400" b="1" dirty="0" smtClean="0">
                <a:solidFill>
                  <a:srgbClr val="C00000"/>
                </a:solidFill>
              </a:rPr>
              <a:t> </a:t>
            </a:r>
            <a:r>
              <a:rPr lang="bo-CN" altLang="zh-CN" sz="5400" b="1" dirty="0" smtClean="0">
                <a:solidFill>
                  <a:srgbClr val="C00000"/>
                </a:solidFill>
              </a:rPr>
              <a:t>རྩིས་དཔེ།</a:t>
            </a:r>
            <a:endParaRPr lang="zh-CN" altLang="en-US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2714620"/>
            <a:ext cx="3948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latin typeface="+mn-ea"/>
              </a:rPr>
              <a:t>0.25</a:t>
            </a:r>
            <a:r>
              <a:rPr lang="en-US" altLang="zh-CN" sz="4400" dirty="0" smtClean="0"/>
              <a:t>×</a:t>
            </a:r>
            <a:r>
              <a:rPr lang="bo-CN" altLang="zh-CN" sz="4400" dirty="0" smtClean="0">
                <a:latin typeface="+mn-ea"/>
              </a:rPr>
              <a:t> </a:t>
            </a:r>
            <a:r>
              <a:rPr lang="en-US" altLang="zh-CN" sz="4400" dirty="0" smtClean="0">
                <a:latin typeface="+mn-ea"/>
              </a:rPr>
              <a:t>4.78</a:t>
            </a:r>
            <a:r>
              <a:rPr lang="en-US" altLang="zh-CN" sz="4400" dirty="0" smtClean="0"/>
              <a:t>×</a:t>
            </a:r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</a:rPr>
              <a:t>4</a:t>
            </a:r>
            <a:endParaRPr lang="zh-CN" alt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6715172" y="3400198"/>
            <a:ext cx="22859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</a:rPr>
              <a:t>སྡེབ</a:t>
            </a:r>
            <a:r>
              <a:rPr lang="bo-CN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</a:rPr>
              <a:t>་</a:t>
            </a:r>
            <a:r>
              <a:rPr lang="bo-CN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</a:rPr>
              <a:t>སྲོལ་སྤྱོད་པ།</a:t>
            </a:r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DotumChe" pitchFamily="49" charset="-127"/>
                <a:ea typeface="DotumChe" pitchFamily="49" charset="-127"/>
              </a:rPr>
              <a:t/>
            </a:r>
            <a:b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DotumChe" pitchFamily="49" charset="-127"/>
                <a:ea typeface="DotumChe" pitchFamily="49" charset="-127"/>
              </a:rPr>
            </a:br>
            <a:endParaRPr lang="zh-CN" altLang="en-US" sz="5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64381" y="3429000"/>
            <a:ext cx="41504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</a:rPr>
              <a:t>=0.25</a:t>
            </a:r>
            <a:r>
              <a:rPr lang="en-US" altLang="zh-CN" sz="4400" dirty="0" smtClean="0"/>
              <a:t>×</a:t>
            </a:r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</a:rPr>
              <a:t>4</a:t>
            </a:r>
            <a:r>
              <a:rPr lang="en-US" altLang="zh-CN" sz="4400" dirty="0" smtClean="0"/>
              <a:t>×</a:t>
            </a:r>
            <a:r>
              <a:rPr lang="en-US" altLang="zh-CN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ea"/>
              </a:rPr>
              <a:t>4.78</a:t>
            </a:r>
            <a:endParaRPr lang="zh-CN" altLang="en-US" sz="5400" dirty="0" smtClean="0"/>
          </a:p>
        </p:txBody>
      </p:sp>
    </p:spTree>
  </p:cSld>
  <p:clrMapOvr>
    <a:masterClrMapping/>
  </p:clrMapOvr>
  <p:transition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6858000"/>
          </a:xfrm>
        </p:spPr>
        <p:txBody>
          <a:bodyPr/>
          <a:lstStyle/>
          <a:p>
            <a:r>
              <a:rPr lang="en-US" altLang="zh-CN" dirty="0" smtClean="0">
                <a:latin typeface="+mn-ea"/>
                <a:ea typeface="+mn-ea"/>
              </a:rPr>
              <a:t>0.65</a:t>
            </a:r>
            <a:r>
              <a:rPr lang="en-US" altLang="zh-CN" dirty="0" smtClean="0"/>
              <a:t>×</a:t>
            </a:r>
            <a:r>
              <a:rPr lang="en-US" altLang="zh-CN" dirty="0" smtClean="0">
                <a:latin typeface="+mn-ea"/>
                <a:ea typeface="+mn-ea"/>
              </a:rPr>
              <a:t>201</a:t>
            </a:r>
            <a:r>
              <a:rPr lang="bo-CN" altLang="zh-CN" dirty="0" smtClean="0">
                <a:latin typeface="+mn-ea"/>
                <a:ea typeface="+mn-ea"/>
              </a:rPr>
              <a:t>                           ཐོག་མའི་རྩིས་གཞི།</a:t>
            </a:r>
            <a:r>
              <a:rPr lang="en-US" altLang="zh-CN" dirty="0" smtClean="0">
                <a:latin typeface="+mn-ea"/>
                <a:ea typeface="+mn-ea"/>
              </a:rPr>
              <a:t/>
            </a:r>
            <a:br>
              <a:rPr lang="en-US" altLang="zh-CN" dirty="0" smtClean="0">
                <a:latin typeface="+mn-ea"/>
                <a:ea typeface="+mn-ea"/>
              </a:rPr>
            </a:br>
            <a:r>
              <a:rPr lang="en-US" altLang="zh-CN" dirty="0" smtClean="0">
                <a:latin typeface="+mn-ea"/>
                <a:ea typeface="+mn-ea"/>
              </a:rPr>
              <a:t>=0.65</a:t>
            </a:r>
            <a:r>
              <a:rPr lang="en-US" altLang="zh-CN" dirty="0" smtClean="0"/>
              <a:t>×</a:t>
            </a:r>
            <a:r>
              <a:rPr lang="zh-CN" altLang="en-US" dirty="0" smtClean="0">
                <a:latin typeface="+mn-ea"/>
                <a:ea typeface="+mn-ea"/>
              </a:rPr>
              <a:t>（</a:t>
            </a:r>
            <a:r>
              <a:rPr lang="en-US" altLang="zh-CN" dirty="0" smtClean="0">
                <a:latin typeface="+mn-ea"/>
                <a:ea typeface="+mn-ea"/>
              </a:rPr>
              <a:t>200+1</a:t>
            </a:r>
            <a:r>
              <a:rPr lang="zh-CN" altLang="en-US" dirty="0" smtClean="0">
                <a:latin typeface="+mn-ea"/>
                <a:ea typeface="+mn-ea"/>
              </a:rPr>
              <a:t>）      </a:t>
            </a:r>
            <a:r>
              <a:rPr lang="bo-CN" altLang="zh-CN" dirty="0" smtClean="0">
                <a:latin typeface="+mn-ea"/>
                <a:ea typeface="+mn-ea"/>
              </a:rPr>
              <a:t>    སྟབས་བདེ་བཟོ་བ།</a:t>
            </a:r>
            <a:r>
              <a:rPr lang="en-US" altLang="zh-CN" dirty="0" smtClean="0">
                <a:latin typeface="+mn-ea"/>
                <a:ea typeface="+mn-ea"/>
              </a:rPr>
              <a:t/>
            </a:r>
            <a:br>
              <a:rPr lang="en-US" altLang="zh-CN" dirty="0" smtClean="0">
                <a:latin typeface="+mn-ea"/>
                <a:ea typeface="+mn-ea"/>
              </a:rPr>
            </a:br>
            <a:r>
              <a:rPr lang="en-US" altLang="zh-CN" dirty="0" smtClean="0">
                <a:latin typeface="+mn-ea"/>
                <a:ea typeface="+mn-ea"/>
              </a:rPr>
              <a:t>=0.65</a:t>
            </a:r>
            <a:r>
              <a:rPr lang="en-US" altLang="zh-CN" dirty="0" smtClean="0"/>
              <a:t>×</a:t>
            </a:r>
            <a:r>
              <a:rPr lang="en-US" altLang="zh-CN" dirty="0" smtClean="0">
                <a:latin typeface="+mn-ea"/>
                <a:ea typeface="+mn-ea"/>
              </a:rPr>
              <a:t>200+0.65</a:t>
            </a:r>
            <a:r>
              <a:rPr lang="en-US" altLang="zh-CN" dirty="0" smtClean="0"/>
              <a:t>×</a:t>
            </a:r>
            <a:r>
              <a:rPr lang="en-US" altLang="zh-CN" dirty="0" smtClean="0">
                <a:latin typeface="+mn-ea"/>
                <a:ea typeface="+mn-ea"/>
              </a:rPr>
              <a:t>1</a:t>
            </a:r>
            <a:r>
              <a:rPr lang="bo-CN" altLang="zh-CN" dirty="0" smtClean="0">
                <a:latin typeface="+mn-ea"/>
                <a:ea typeface="+mn-ea"/>
              </a:rPr>
              <a:t>                  ཕྲལ་སྲོལ་སྤྱོད་པ།</a:t>
            </a:r>
            <a:r>
              <a:rPr lang="en-US" altLang="zh-CN" dirty="0" smtClean="0">
                <a:latin typeface="+mn-ea"/>
                <a:ea typeface="+mn-ea"/>
              </a:rPr>
              <a:t/>
            </a:r>
            <a:br>
              <a:rPr lang="en-US" altLang="zh-CN" dirty="0" smtClean="0">
                <a:latin typeface="+mn-ea"/>
                <a:ea typeface="+mn-ea"/>
              </a:rPr>
            </a:br>
            <a:r>
              <a:rPr lang="en-US" altLang="zh-CN" dirty="0" smtClean="0">
                <a:latin typeface="+mn-ea"/>
                <a:ea typeface="+mn-ea"/>
              </a:rPr>
              <a:t>=  </a:t>
            </a:r>
            <a:r>
              <a:rPr lang="zh-CN" altLang="en-US" dirty="0" smtClean="0">
                <a:latin typeface="+mn-ea"/>
                <a:ea typeface="+mn-ea"/>
              </a:rPr>
              <a:t>            </a:t>
            </a:r>
            <a:r>
              <a:rPr lang="en-US" altLang="zh-CN" dirty="0" smtClean="0">
                <a:latin typeface="+mn-ea"/>
                <a:ea typeface="+mn-ea"/>
              </a:rPr>
              <a:t/>
            </a:r>
            <a:br>
              <a:rPr lang="en-US" altLang="zh-CN" dirty="0" smtClean="0">
                <a:latin typeface="+mn-ea"/>
                <a:ea typeface="+mn-ea"/>
              </a:rPr>
            </a:br>
            <a:r>
              <a:rPr lang="en-US" altLang="zh-CN" dirty="0" smtClean="0">
                <a:latin typeface="+mn-ea"/>
                <a:ea typeface="+mn-ea"/>
              </a:rPr>
              <a:t/>
            </a:r>
            <a:br>
              <a:rPr lang="en-US" altLang="zh-CN" dirty="0" smtClean="0">
                <a:latin typeface="+mn-ea"/>
                <a:ea typeface="+mn-ea"/>
              </a:rPr>
            </a:br>
            <a:r>
              <a:rPr lang="en-US" altLang="zh-CN" sz="5400" dirty="0" smtClean="0">
                <a:latin typeface="+mn-ea"/>
                <a:ea typeface="+mn-ea"/>
              </a:rPr>
              <a:t>=       </a:t>
            </a:r>
            <a:r>
              <a:rPr lang="bo-CN" altLang="zh-CN" sz="5400" dirty="0" smtClean="0">
                <a:latin typeface="+mn-ea"/>
                <a:ea typeface="+mn-ea"/>
              </a:rPr>
              <a:t/>
            </a:r>
            <a:br>
              <a:rPr lang="bo-CN" altLang="zh-CN" sz="5400" dirty="0" smtClean="0">
                <a:latin typeface="+mn-ea"/>
                <a:ea typeface="+mn-ea"/>
              </a:rPr>
            </a:br>
            <a:r>
              <a:rPr lang="bo-CN" altLang="zh-CN" sz="4400" dirty="0" smtClean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lang="bo-CN" altLang="zh-CN" sz="4400" dirty="0" smtClean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en-US" altLang="zh-CN" sz="5400" dirty="0" smtClean="0">
                <a:latin typeface="+mn-ea"/>
                <a:ea typeface="+mn-ea"/>
              </a:rPr>
              <a:t/>
            </a:r>
            <a:br>
              <a:rPr lang="en-US" altLang="zh-CN" sz="5400" dirty="0" smtClean="0">
                <a:latin typeface="+mn-ea"/>
                <a:ea typeface="+mn-ea"/>
              </a:rPr>
            </a:br>
            <a:r>
              <a:rPr lang="bo-CN" altLang="zh-CN" dirty="0" smtClean="0">
                <a:latin typeface="+mn-ea"/>
                <a:ea typeface="+mn-ea"/>
              </a:rPr>
              <a:t/>
            </a:r>
            <a:br>
              <a:rPr lang="bo-CN" altLang="zh-CN" dirty="0" smtClean="0">
                <a:latin typeface="+mn-ea"/>
                <a:ea typeface="+mn-ea"/>
              </a:rPr>
            </a:br>
            <a:r>
              <a:rPr lang="bo-CN" altLang="zh-CN" dirty="0" smtClean="0">
                <a:latin typeface="+mn-ea"/>
                <a:ea typeface="+mn-ea"/>
              </a:rPr>
              <a:t/>
            </a:r>
            <a:br>
              <a:rPr lang="bo-CN" altLang="zh-CN" dirty="0" smtClean="0">
                <a:latin typeface="+mn-ea"/>
                <a:ea typeface="+mn-ea"/>
              </a:rPr>
            </a:br>
            <a:r>
              <a:rPr lang="bo-CN" altLang="zh-CN" dirty="0" smtClean="0">
                <a:latin typeface="+mn-ea"/>
                <a:ea typeface="+mn-ea"/>
              </a:rPr>
              <a:t/>
            </a:r>
            <a:br>
              <a:rPr lang="bo-CN" altLang="zh-CN" dirty="0" smtClean="0">
                <a:latin typeface="+mn-ea"/>
                <a:ea typeface="+mn-ea"/>
              </a:rPr>
            </a:br>
            <a:r>
              <a:rPr lang="en-US" altLang="zh-CN" dirty="0" smtClean="0">
                <a:latin typeface="+mn-ea"/>
                <a:ea typeface="+mn-ea"/>
              </a:rPr>
              <a:t/>
            </a:r>
            <a:br>
              <a:rPr lang="en-US" altLang="zh-CN" dirty="0" smtClean="0">
                <a:latin typeface="+mn-ea"/>
                <a:ea typeface="+mn-ea"/>
              </a:rPr>
            </a:b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85786" y="2000240"/>
            <a:ext cx="178595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rgbClr val="FF0000"/>
                </a:solidFill>
                <a:latin typeface="+mn-ea"/>
              </a:rPr>
              <a:t>130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43438" y="2000240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rgbClr val="FF0000"/>
                </a:solidFill>
                <a:latin typeface="+mn-ea"/>
              </a:rPr>
              <a:t>0.65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7224" y="3000372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rgbClr val="FF0000"/>
                </a:solidFill>
                <a:latin typeface="+mn-ea"/>
              </a:rPr>
              <a:t>130.65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4714876" y="135729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2643174" y="285728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3071802" y="1928802"/>
            <a:ext cx="114300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b="1" dirty="0" smtClean="0">
                <a:latin typeface="+mn-ea"/>
              </a:rPr>
              <a:t>+</a:t>
            </a:r>
            <a:endParaRPr lang="zh-CN" altLang="en-US" sz="6600" b="1" dirty="0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428596" y="5929330"/>
            <a:ext cx="55721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  <a:latin typeface="+mn-ea"/>
              </a:rPr>
              <a:t>0.45×0.4=0.18</a:t>
            </a:r>
            <a:r>
              <a:rPr lang="bo-CN" altLang="zh-CN" sz="3200" b="1" dirty="0" smtClean="0">
                <a:solidFill>
                  <a:srgbClr val="FFFF00"/>
                </a:solidFill>
                <a:latin typeface="+mn-ea"/>
              </a:rPr>
              <a:t>                                             </a:t>
            </a:r>
            <a:r>
              <a:rPr lang="en-US" altLang="zh-CN" sz="3600" b="1" dirty="0" smtClean="0">
                <a:solidFill>
                  <a:srgbClr val="FFFF00"/>
                </a:solidFill>
                <a:latin typeface="+mn-ea"/>
              </a:rPr>
              <a:t>        </a:t>
            </a:r>
            <a:endParaRPr lang="en-US" altLang="zh-CN" sz="3200" b="1" dirty="0" smtClean="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14810" y="4714884"/>
            <a:ext cx="3211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o-CN" altLang="zh-CN" sz="3200" b="1" dirty="0" smtClean="0">
                <a:solidFill>
                  <a:srgbClr val="FFFF00"/>
                </a:solidFill>
                <a:latin typeface="+mn-ea"/>
              </a:rPr>
              <a:t>   </a:t>
            </a:r>
            <a:r>
              <a:rPr lang="en-US" altLang="zh-CN" sz="3200" b="1" dirty="0" smtClean="0">
                <a:solidFill>
                  <a:srgbClr val="FFFF00"/>
                </a:solidFill>
                <a:latin typeface="+mn-ea"/>
              </a:rPr>
              <a:t>  </a:t>
            </a:r>
            <a:endParaRPr lang="en-US" altLang="zh-CN" sz="3200" b="1" dirty="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28596" y="3929066"/>
            <a:ext cx="392909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④</a:t>
            </a:r>
            <a:r>
              <a:rPr lang="bo-CN" altLang="zh-CN" sz="5400" b="1" dirty="0" smtClean="0">
                <a:solidFill>
                  <a:srgbClr val="FF0000"/>
                </a:solidFill>
                <a:latin typeface="+mn-ea"/>
              </a:rPr>
              <a:t>སློབ་ཁང་སྦྱོང་ཚན།</a:t>
            </a:r>
            <a:endParaRPr lang="zh-CN" altLang="en-US" sz="5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57818" y="4714884"/>
            <a:ext cx="378618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bo-CN" altLang="zh-CN" sz="7200" dirty="0" smtClean="0"/>
              <a:t>          </a:t>
            </a:r>
            <a:r>
              <a:rPr lang="bo-CN" altLang="zh-CN" sz="7200" b="1" dirty="0" smtClean="0"/>
              <a:t>བརྗེ་སྲོལ།</a:t>
            </a:r>
            <a:endParaRPr lang="zh-CN" altLang="en-US" sz="7200" b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28596" y="5214950"/>
            <a:ext cx="55721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solidFill>
                  <a:srgbClr val="FFFF00"/>
                </a:solidFill>
                <a:latin typeface="+mn-ea"/>
              </a:rPr>
              <a:t>0.4×0.45</a:t>
            </a:r>
            <a:r>
              <a:rPr lang="bo-CN" altLang="zh-CN" sz="3200" b="1" dirty="0" smtClean="0">
                <a:solidFill>
                  <a:srgbClr val="FFFF00"/>
                </a:solidFill>
                <a:latin typeface="+mn-ea"/>
              </a:rPr>
              <a:t>                                             </a:t>
            </a:r>
            <a:r>
              <a:rPr lang="en-US" altLang="zh-CN" sz="3600" b="1" dirty="0" smtClean="0">
                <a:solidFill>
                  <a:srgbClr val="FFFF00"/>
                </a:solidFill>
                <a:latin typeface="+mn-ea"/>
              </a:rPr>
              <a:t>        </a:t>
            </a:r>
            <a:endParaRPr lang="en-US" altLang="zh-CN" sz="3200" b="1" dirty="0" smtClean="0">
              <a:solidFill>
                <a:srgbClr val="FFFF00"/>
              </a:solidFill>
              <a:latin typeface="+mn-ea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5" grpId="0" animBg="1"/>
      <p:bldP spid="22" grpId="0"/>
      <p:bldP spid="22" grpId="1"/>
      <p:bldP spid="14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28596" y="214290"/>
            <a:ext cx="85011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bo-CN" altLang="zh-CN" sz="3200" b="1" dirty="0" smtClean="0">
                <a:solidFill>
                  <a:srgbClr val="FFFF00"/>
                </a:solidFill>
                <a:latin typeface="+mn-ea"/>
              </a:rPr>
              <a:t>  </a:t>
            </a:r>
            <a:r>
              <a:rPr lang="en-US" altLang="zh-CN" sz="3200" b="1" dirty="0" smtClean="0">
                <a:solidFill>
                  <a:srgbClr val="FFFF00"/>
                </a:solidFill>
                <a:latin typeface="+mn-ea"/>
              </a:rPr>
              <a:t>(1.2 ×6)×5</a:t>
            </a:r>
          </a:p>
          <a:p>
            <a:endParaRPr lang="en-US" altLang="zh-CN" sz="2800" dirty="0">
              <a:solidFill>
                <a:schemeClr val="bg2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214678" y="5000636"/>
            <a:ext cx="55721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zh-CN" altLang="en-US" sz="2800" dirty="0">
              <a:solidFill>
                <a:srgbClr val="FFFF00"/>
              </a:solidFill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Arial"/>
              </a:rPr>
              <a:t> </a:t>
            </a:r>
            <a:endParaRPr lang="zh-CN" altLang="en-US" sz="2800" b="1" dirty="0">
              <a:solidFill>
                <a:schemeClr val="tx2"/>
              </a:solidFill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4932363" y="4149725"/>
            <a:ext cx="1847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en-US" sz="2800" dirty="0">
              <a:solidFill>
                <a:srgbClr val="FFFF00"/>
              </a:solidFill>
            </a:endParaRPr>
          </a:p>
          <a:p>
            <a:endParaRPr lang="zh-CN" altLang="en-US" sz="2800" dirty="0">
              <a:solidFill>
                <a:srgbClr val="FFFF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28596" y="3429000"/>
            <a:ext cx="87154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FFFF00"/>
                </a:solidFill>
                <a:latin typeface="+mn-ea"/>
              </a:rPr>
              <a:t>（</a:t>
            </a:r>
            <a:r>
              <a:rPr lang="en-US" altLang="zh-CN" sz="3200" dirty="0" smtClean="0">
                <a:solidFill>
                  <a:srgbClr val="FFFF00"/>
                </a:solidFill>
                <a:latin typeface="+mn-ea"/>
              </a:rPr>
              <a:t>1.2+0.8</a:t>
            </a:r>
            <a:r>
              <a:rPr lang="zh-CN" altLang="en-US" sz="3200" dirty="0" smtClean="0">
                <a:solidFill>
                  <a:srgbClr val="FFFF00"/>
                </a:solidFill>
                <a:latin typeface="+mn-ea"/>
              </a:rPr>
              <a:t>）</a:t>
            </a:r>
            <a:r>
              <a:rPr lang="en-US" altLang="zh-CN" sz="3200" dirty="0" smtClean="0">
                <a:solidFill>
                  <a:srgbClr val="FFFF00"/>
                </a:solidFill>
                <a:latin typeface="+mn-ea"/>
              </a:rPr>
              <a:t>× 2.5</a:t>
            </a:r>
            <a:br>
              <a:rPr lang="en-US" altLang="zh-CN" sz="3200" dirty="0" smtClean="0">
                <a:solidFill>
                  <a:srgbClr val="FFFF00"/>
                </a:solidFill>
                <a:latin typeface="+mn-ea"/>
              </a:rPr>
            </a:b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103566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latin typeface="+mn-ea"/>
              </a:rPr>
              <a:t> </a:t>
            </a:r>
            <a:r>
              <a:rPr lang="en-US" altLang="zh-CN" sz="3200" dirty="0" smtClean="0">
                <a:solidFill>
                  <a:srgbClr val="FF0000"/>
                </a:solidFill>
                <a:latin typeface="+mn-ea"/>
              </a:rPr>
              <a:t>=1.2× 2.5+0.8×2.5 </a:t>
            </a:r>
            <a:endParaRPr lang="en-US" altLang="zh-CN" sz="4400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zh-CN" sz="3200" dirty="0" smtClean="0">
                <a:solidFill>
                  <a:srgbClr val="FF0000"/>
                </a:solidFill>
                <a:latin typeface="+mn-ea"/>
              </a:rPr>
              <a:t> =3+2                  </a:t>
            </a:r>
            <a:br>
              <a:rPr lang="en-US" altLang="zh-CN" sz="3200" dirty="0" smtClean="0">
                <a:solidFill>
                  <a:srgbClr val="FF0000"/>
                </a:solidFill>
                <a:latin typeface="+mn-ea"/>
              </a:rPr>
            </a:br>
            <a:r>
              <a:rPr lang="en-US" altLang="zh-CN" sz="3200" dirty="0" smtClean="0">
                <a:solidFill>
                  <a:srgbClr val="FF0000"/>
                </a:solidFill>
                <a:latin typeface="+mn-ea"/>
              </a:rPr>
              <a:t> =5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714356"/>
            <a:ext cx="72152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=(1.2×5)×6</a:t>
            </a:r>
            <a:r>
              <a:rPr lang="bo-CN" altLang="zh-CN" sz="3200" b="1" dirty="0" smtClean="0">
                <a:solidFill>
                  <a:srgbClr val="FF0000"/>
                </a:solidFill>
                <a:latin typeface="+mn-ea"/>
              </a:rPr>
              <a:t>                                 </a:t>
            </a:r>
            <a:endParaRPr lang="en-US" altLang="zh-CN" sz="32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=6×6</a:t>
            </a: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=36</a:t>
            </a:r>
          </a:p>
          <a:p>
            <a:endParaRPr lang="zh-CN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1428736"/>
            <a:ext cx="41433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b="1" dirty="0" smtClean="0">
              <a:solidFill>
                <a:srgbClr val="FF0000"/>
              </a:solidFill>
              <a:latin typeface="+mn-ea"/>
            </a:endParaRPr>
          </a:p>
          <a:p>
            <a:endParaRPr lang="zh-CN" alt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1285860"/>
            <a:ext cx="41433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bo-CN" altLang="zh-CN" sz="7200" dirty="0" smtClean="0"/>
              <a:t>          </a:t>
            </a:r>
            <a:r>
              <a:rPr lang="bo-CN" altLang="zh-CN" sz="7200" b="1" dirty="0" smtClean="0"/>
              <a:t>སྡེབ་སྲོལ།</a:t>
            </a:r>
            <a:endParaRPr lang="zh-CN" altLang="en-US" sz="7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57554" y="4643446"/>
            <a:ext cx="41433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bo-CN" altLang="zh-CN" sz="7200" dirty="0" smtClean="0"/>
              <a:t>          </a:t>
            </a:r>
            <a:r>
              <a:rPr lang="bo-CN" altLang="zh-CN" sz="7200" b="1" dirty="0" smtClean="0"/>
              <a:t>ཕྲལ་སྲོལ།</a:t>
            </a:r>
            <a:endParaRPr lang="zh-CN" altLang="en-US" sz="7200" b="1" dirty="0"/>
          </a:p>
        </p:txBody>
      </p:sp>
    </p:spTree>
  </p:cSld>
  <p:clrMapOvr>
    <a:masterClrMapping/>
  </p:clrMapOvr>
  <p:transition advClick="0">
    <p:wheel spokes="1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6" grpId="0"/>
      <p:bldP spid="7" grpId="0"/>
      <p:bldP spid="10" grpId="0"/>
      <p:bldP spid="13" grpId="1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3871914" cy="914400"/>
          </a:xfrm>
        </p:spPr>
        <p:txBody>
          <a:bodyPr/>
          <a:lstStyle/>
          <a:p>
            <a:r>
              <a:rPr lang="bo-CN" altLang="zh-CN" sz="6600" b="1" dirty="0" smtClean="0">
                <a:solidFill>
                  <a:srgbClr val="FFFF00"/>
                </a:solidFill>
              </a:rPr>
              <a:t>སློབ་ཚན་སྡོམ་ཆུང་།</a:t>
            </a:r>
            <a:endParaRPr lang="zh-CN" altLang="en-US" sz="6600" b="1" dirty="0">
              <a:solidFill>
                <a:srgbClr val="FFFF00"/>
              </a:solidFill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428596" y="1214422"/>
            <a:ext cx="142876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o-CN" altLang="zh-CN" sz="4000" b="1" i="0" u="none" strike="noStrike" kern="1200" cap="none" spc="-10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o-CN" altLang="zh-CN" sz="40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སིལ་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o-CN" altLang="zh-CN" sz="4000" b="1" spc="-1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གྲངས་</a:t>
            </a:r>
            <a:endParaRPr kumimoji="0" lang="bo-CN" altLang="zh-CN" sz="4000" b="1" i="0" u="none" strike="noStrike" kern="1200" cap="none" spc="-10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o-CN" altLang="zh-CN" sz="40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སྒྱུར་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o-CN" altLang="zh-CN" sz="4000" b="1" spc="-1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རྩིས་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o-CN" altLang="zh-CN" sz="40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གཏན་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o-CN" altLang="zh-CN" sz="4000" b="1" spc="-1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སྲོལ</a:t>
            </a:r>
            <a:r>
              <a:rPr kumimoji="0" lang="bo-CN" altLang="zh-CN" sz="40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།</a:t>
            </a:r>
            <a:endParaRPr kumimoji="0" lang="zh-CN" altLang="en-US" sz="6600" b="1" i="0" u="none" strike="noStrike" kern="1200" cap="none" spc="-10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左大括号 3"/>
          <p:cNvSpPr/>
          <p:nvPr/>
        </p:nvSpPr>
        <p:spPr>
          <a:xfrm>
            <a:off x="1285852" y="1428736"/>
            <a:ext cx="714380" cy="442915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214546" y="1428736"/>
            <a:ext cx="3358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a x b =  a x b</a:t>
            </a:r>
            <a:endParaRPr lang="en-US" altLang="zh-CN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071670" y="5000636"/>
            <a:ext cx="50006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(</a:t>
            </a:r>
            <a:r>
              <a:rPr lang="en-US" altLang="zh-CN" sz="4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a+b</a:t>
            </a:r>
            <a:r>
              <a:rPr lang="en-US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)</a:t>
            </a:r>
            <a:r>
              <a:rPr lang="en-US" altLang="zh-CN" sz="4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xc</a:t>
            </a:r>
            <a:r>
              <a:rPr lang="en-US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=</a:t>
            </a:r>
            <a:r>
              <a:rPr lang="en-US" altLang="zh-CN" sz="4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axc+bxc</a:t>
            </a:r>
            <a:endParaRPr lang="en-US" altLang="zh-CN" sz="4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00233" y="3214686"/>
            <a:ext cx="57864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(a x b) x c = a x</a:t>
            </a:r>
            <a:r>
              <a:rPr lang="zh-CN" alt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（</a:t>
            </a:r>
            <a:r>
              <a:rPr lang="en-US" altLang="zh-C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b x c</a:t>
            </a:r>
            <a:r>
              <a:rPr lang="zh-CN" alt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8" name="矩形 7"/>
          <p:cNvSpPr/>
          <p:nvPr/>
        </p:nvSpPr>
        <p:spPr>
          <a:xfrm>
            <a:off x="6572264" y="1928802"/>
            <a:ext cx="170751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o-CN" altLang="zh-CN" sz="6000" b="1" dirty="0" smtClean="0">
                <a:solidFill>
                  <a:srgbClr val="FF0000"/>
                </a:solidFill>
                <a:latin typeface="+mn-ea"/>
              </a:rPr>
              <a:t>བརྗེ་སྲོལ།</a:t>
            </a:r>
            <a:endParaRPr lang="zh-CN" altLang="en-US" sz="6000" dirty="0"/>
          </a:p>
        </p:txBody>
      </p:sp>
      <p:sp>
        <p:nvSpPr>
          <p:cNvPr id="9" name="矩形 8"/>
          <p:cNvSpPr/>
          <p:nvPr/>
        </p:nvSpPr>
        <p:spPr>
          <a:xfrm>
            <a:off x="5786446" y="4214818"/>
            <a:ext cx="25506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o-CN" altLang="zh-CN" sz="2800" b="1" dirty="0" smtClean="0">
                <a:solidFill>
                  <a:srgbClr val="FFFF00"/>
                </a:solidFill>
                <a:latin typeface="+mn-ea"/>
              </a:rPr>
              <a:t>              </a:t>
            </a:r>
            <a:r>
              <a:rPr lang="bo-CN" altLang="zh-CN" sz="6000" b="1" dirty="0" smtClean="0">
                <a:solidFill>
                  <a:srgbClr val="FF0000"/>
                </a:solidFill>
                <a:latin typeface="+mn-ea"/>
              </a:rPr>
              <a:t>སྡེབ་སྲོལ།</a:t>
            </a:r>
            <a:endParaRPr lang="zh-CN" altLang="en-US" sz="2800" b="1" dirty="0"/>
          </a:p>
        </p:txBody>
      </p:sp>
      <p:sp>
        <p:nvSpPr>
          <p:cNvPr id="10" name="矩形 9"/>
          <p:cNvSpPr/>
          <p:nvPr/>
        </p:nvSpPr>
        <p:spPr>
          <a:xfrm>
            <a:off x="5429256" y="5572140"/>
            <a:ext cx="292892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o-CN" altLang="zh-CN" sz="6000" b="1" dirty="0" smtClean="0">
                <a:solidFill>
                  <a:srgbClr val="FF0000"/>
                </a:solidFill>
                <a:latin typeface="+mn-ea"/>
              </a:rPr>
              <a:t>     ཕྲལ་</a:t>
            </a:r>
            <a:r>
              <a:rPr lang="bo-CN" altLang="zh-CN" sz="6000" b="1" dirty="0" smtClean="0">
                <a:solidFill>
                  <a:srgbClr val="FF0000"/>
                </a:solidFill>
                <a:latin typeface="+mn-ea"/>
              </a:rPr>
              <a:t>སྲོལ།</a:t>
            </a:r>
            <a:r>
              <a:rPr lang="en-US" altLang="zh-CN" sz="3200" b="1" dirty="0" smtClean="0">
                <a:latin typeface="+mn-ea"/>
              </a:rPr>
              <a:t/>
            </a:r>
            <a:br>
              <a:rPr lang="en-US" altLang="zh-CN" sz="3200" b="1" dirty="0" smtClean="0">
                <a:latin typeface="+mn-ea"/>
              </a:rPr>
            </a:br>
            <a:endParaRPr lang="zh-CN" altLang="en-US" sz="5400" b="1" dirty="0"/>
          </a:p>
        </p:txBody>
      </p:sp>
    </p:spTree>
  </p:cSld>
  <p:clrMapOvr>
    <a:masterClrMapping/>
  </p:clrMapOvr>
  <p:transition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6858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</a:rPr>
              <a:t>⑤</a:t>
            </a:r>
            <a:r>
              <a:rPr lang="bo-CN" altLang="zh-CN" sz="5400" dirty="0" smtClean="0">
                <a:solidFill>
                  <a:srgbClr val="FF0000"/>
                </a:solidFill>
                <a:latin typeface="+mn-ea"/>
                <a:ea typeface="+mn-ea"/>
              </a:rPr>
              <a:t>སྦྱོང་བཞི་བཀོད་སྒྲིགས།</a:t>
            </a:r>
            <a:r>
              <a:rPr lang="bo-CN" altLang="zh-CN" dirty="0" smtClean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lang="bo-CN" altLang="zh-CN" dirty="0" smtClean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bo-CN" altLang="zh-CN" sz="4400" dirty="0" smtClean="0">
                <a:solidFill>
                  <a:srgbClr val="FFFF00"/>
                </a:solidFill>
                <a:latin typeface="+mn-ea"/>
                <a:ea typeface="+mn-ea"/>
              </a:rPr>
              <a:t>སྦྱང་ཚན་གཉིས་པའི་ནང་དོན་བཞི་པ།</a:t>
            </a:r>
            <a:br>
              <a:rPr lang="bo-CN" altLang="zh-CN" sz="4400" dirty="0" smtClean="0">
                <a:solidFill>
                  <a:srgbClr val="FFFF00"/>
                </a:solidFill>
                <a:latin typeface="+mn-ea"/>
                <a:ea typeface="+mn-ea"/>
              </a:rPr>
            </a:br>
            <a:r>
              <a:rPr lang="en-US" altLang="zh-CN" sz="4400" dirty="0" smtClean="0">
                <a:solidFill>
                  <a:srgbClr val="FFFF00"/>
                </a:solidFill>
                <a:latin typeface="+mn-ea"/>
                <a:ea typeface="+mn-ea"/>
              </a:rPr>
              <a:t>   </a:t>
            </a:r>
            <a:r>
              <a:rPr lang="bo-CN" altLang="zh-CN" sz="4400" dirty="0" smtClean="0">
                <a:solidFill>
                  <a:srgbClr val="FFFF00"/>
                </a:solidFill>
                <a:latin typeface="+mn-ea"/>
                <a:ea typeface="+mn-ea"/>
              </a:rPr>
              <a:t>སྟབས་བདེའི་ཐབས་ལ་བརྟེན་ནས་རྩིས་རྒྱག།</a:t>
            </a:r>
            <a:br>
              <a:rPr lang="bo-CN" altLang="zh-CN" sz="4400" dirty="0" smtClean="0">
                <a:solidFill>
                  <a:srgbClr val="FFFF00"/>
                </a:solidFill>
                <a:latin typeface="+mn-ea"/>
                <a:ea typeface="+mn-ea"/>
              </a:rPr>
            </a:br>
            <a:r>
              <a:rPr lang="bo-CN" altLang="zh-CN" sz="44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bo-CN" altLang="zh-CN" sz="4400" dirty="0" smtClean="0">
                <a:solidFill>
                  <a:srgbClr val="FFFF00"/>
                </a:solidFill>
                <a:latin typeface="+mn-ea"/>
                <a:ea typeface="+mn-ea"/>
              </a:rPr>
            </a:br>
            <a:r>
              <a:rPr lang="bo-CN" altLang="zh-CN" sz="44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bo-CN" altLang="zh-CN" sz="44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lang="zh-CN" altLang="en-US" sz="44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5786" y="2357430"/>
            <a:ext cx="771530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o-CN" altLang="zh-CN" sz="1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ཐུགས་རྗེ་ཆེ།          </a:t>
            </a:r>
            <a:endParaRPr lang="zh-CN" altLang="en-US" sz="1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85918" y="5000636"/>
            <a:ext cx="64524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o-CN" altLang="zh-CN" sz="8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  <a:ea typeface="+mn-ea"/>
              </a:rPr>
              <a:t>སློབ་ཚན་མཇུག་སྒྲིལ་སོང།།</a:t>
            </a:r>
            <a:endParaRPr lang="zh-CN" altLang="en-US" sz="88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穿越">
  <a:themeElements>
    <a:clrScheme name="穿越">
      <a:dk1>
        <a:sysClr val="windowText" lastClr="000000"/>
      </a:dk1>
      <a:lt1>
        <a:sysClr val="window" lastClr="CCE8C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穿越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穿越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339</Words>
  <Application>Microsoft Office PowerPoint</Application>
  <PresentationFormat>全屏显示(4:3)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穿越</vt:lpstr>
      <vt:lpstr>幻灯片 1</vt:lpstr>
      <vt:lpstr>幻灯片 2</vt:lpstr>
      <vt:lpstr>幻灯片 3</vt:lpstr>
      <vt:lpstr>                                                 </vt:lpstr>
      <vt:lpstr>0.65×201                           ཐོག་མའི་རྩིས་གཞི། =0.65×（200+1）          སྟབས་བདེ་བཟོ་བ། =0.65×200+0.65×1                  ཕྲལ་སྲོལ་སྤྱོད་པ། =                =              </vt:lpstr>
      <vt:lpstr>幻灯片 6</vt:lpstr>
      <vt:lpstr>སློབ་ཚན་སྡོམ་ཆུང་།</vt:lpstr>
      <vt:lpstr>⑤སྦྱོང་བཞི་བཀོད་སྒྲིགས། སྦྱང་ཚན་གཉིས་པའི་ནང་དོན་བཞི་པ།    སྟབས་བདེའི་ཐབས་ལ་བརྟེན་ནས་རྩིས་རྒྱག།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85</cp:revision>
  <dcterms:created xsi:type="dcterms:W3CDTF">2016-10-30T05:57:33Z</dcterms:created>
  <dcterms:modified xsi:type="dcterms:W3CDTF">2016-11-01T11:23:59Z</dcterms:modified>
</cp:coreProperties>
</file>