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934" y="-10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C5C4-F8AD-45A9-AE20-428965097F1B}" type="datetimeFigureOut">
              <a:rPr lang="zh-CN" altLang="en-US" smtClean="0"/>
              <a:pPr/>
              <a:t>2020/10/18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46F1-AC76-4D74-A09A-A2AAF1C1C9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C5C4-F8AD-45A9-AE20-428965097F1B}" type="datetimeFigureOut">
              <a:rPr lang="zh-CN" altLang="en-US" smtClean="0"/>
              <a:pPr/>
              <a:t>2020/10/18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46F1-AC76-4D74-A09A-A2AAF1C1C9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C5C4-F8AD-45A9-AE20-428965097F1B}" type="datetimeFigureOut">
              <a:rPr lang="zh-CN" altLang="en-US" smtClean="0"/>
              <a:pPr/>
              <a:t>2020/10/18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46F1-AC76-4D74-A09A-A2AAF1C1C9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C5C4-F8AD-45A9-AE20-428965097F1B}" type="datetimeFigureOut">
              <a:rPr lang="zh-CN" altLang="en-US" smtClean="0"/>
              <a:pPr/>
              <a:t>2020/10/18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46F1-AC76-4D74-A09A-A2AAF1C1C9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C5C4-F8AD-45A9-AE20-428965097F1B}" type="datetimeFigureOut">
              <a:rPr lang="zh-CN" altLang="en-US" smtClean="0"/>
              <a:pPr/>
              <a:t>2020/10/18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46F1-AC76-4D74-A09A-A2AAF1C1C9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C5C4-F8AD-45A9-AE20-428965097F1B}" type="datetimeFigureOut">
              <a:rPr lang="zh-CN" altLang="en-US" smtClean="0"/>
              <a:pPr/>
              <a:t>2020/10/18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46F1-AC76-4D74-A09A-A2AAF1C1C9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C5C4-F8AD-45A9-AE20-428965097F1B}" type="datetimeFigureOut">
              <a:rPr lang="zh-CN" altLang="en-US" smtClean="0"/>
              <a:pPr/>
              <a:t>2020/10/18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46F1-AC76-4D74-A09A-A2AAF1C1C9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C5C4-F8AD-45A9-AE20-428965097F1B}" type="datetimeFigureOut">
              <a:rPr lang="zh-CN" altLang="en-US" smtClean="0"/>
              <a:pPr/>
              <a:t>2020/10/18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46F1-AC76-4D74-A09A-A2AAF1C1C9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C5C4-F8AD-45A9-AE20-428965097F1B}" type="datetimeFigureOut">
              <a:rPr lang="zh-CN" altLang="en-US" smtClean="0"/>
              <a:pPr/>
              <a:t>2020/10/18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46F1-AC76-4D74-A09A-A2AAF1C1C9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C5C4-F8AD-45A9-AE20-428965097F1B}" type="datetimeFigureOut">
              <a:rPr lang="zh-CN" altLang="en-US" smtClean="0"/>
              <a:pPr/>
              <a:t>2020/10/18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46F1-AC76-4D74-A09A-A2AAF1C1C9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C5C4-F8AD-45A9-AE20-428965097F1B}" type="datetimeFigureOut">
              <a:rPr lang="zh-CN" altLang="en-US" smtClean="0"/>
              <a:pPr/>
              <a:t>2020/10/18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46F1-AC76-4D74-A09A-A2AAF1C1C9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4C5C4-F8AD-45A9-AE20-428965097F1B}" type="datetimeFigureOut">
              <a:rPr lang="zh-CN" altLang="en-US" smtClean="0"/>
              <a:pPr/>
              <a:t>2020/10/18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346F1-AC76-4D74-A09A-A2AAF1C1C9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lenovo\Desktop\&#36208;&#36827;&#22823;&#28689;&#24067;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1f109ba6c0f49eadeeb89c957eb02ce3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0"/>
            <a:ext cx="9252520" cy="67963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1600" y="548680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altLang="zh-CN" sz="3600" dirty="0" smtClean="0">
                <a:solidFill>
                  <a:schemeClr val="bg1"/>
                </a:solidFill>
                <a:latin typeface="珠穆朗玛—丘伊体" pitchFamily="2" charset="0"/>
                <a:ea typeface="珠穆朗玛—丘伊体" pitchFamily="2" charset="0"/>
                <a:cs typeface="珠穆朗玛—丘伊体" pitchFamily="2" charset="0"/>
              </a:rPr>
              <a:t>བོད་ཀྱི་སྐད་ཡིག     མཐོ་གཉིས་འཛིན་གྲྭ་དང་པོ།</a:t>
            </a:r>
            <a:endParaRPr lang="zh-CN" altLang="en-US" sz="3600" dirty="0">
              <a:solidFill>
                <a:schemeClr val="bg1"/>
              </a:solidFill>
              <a:latin typeface="珠穆朗玛—丘伊体" pitchFamily="2" charset="0"/>
              <a:cs typeface="珠穆朗玛—丘伊体" pitchFamily="2" charset="0"/>
            </a:endParaRPr>
          </a:p>
        </p:txBody>
      </p:sp>
      <p:pic>
        <p:nvPicPr>
          <p:cNvPr id="12" name="Picture 8" descr="图片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268760"/>
            <a:ext cx="8856984" cy="511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0" y="3068960"/>
            <a:ext cx="8964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altLang="zh-CN" sz="9600" dirty="0" smtClean="0">
                <a:solidFill>
                  <a:srgbClr val="7030A0"/>
                </a:solidFill>
                <a:latin typeface="珠穆朗玛—珠擦体" pitchFamily="2" charset="0"/>
                <a:ea typeface="珠穆朗玛—珠擦体" pitchFamily="2" charset="0"/>
                <a:cs typeface="珠穆朗玛—珠擦体" pitchFamily="2" charset="0"/>
              </a:rPr>
              <a:t>ལང་ཚོའི་རྦབ་ཆུ།</a:t>
            </a:r>
            <a:endParaRPr lang="zh-CN" altLang="en-US" sz="9600" dirty="0">
              <a:solidFill>
                <a:srgbClr val="7030A0"/>
              </a:solidFill>
              <a:latin typeface="珠穆朗玛—珠擦体" pitchFamily="2" charset="0"/>
              <a:cs typeface="珠穆朗玛—珠擦体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3968" y="5517232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o-CN" altLang="zh-CN" sz="2800" dirty="0" smtClean="0">
                <a:latin typeface="珠穆朗玛—丘伊体" pitchFamily="2" charset="0"/>
                <a:ea typeface="珠穆朗玛—丘伊体" pitchFamily="2" charset="0"/>
                <a:cs typeface="珠穆朗玛—丘伊体" pitchFamily="2" charset="0"/>
              </a:rPr>
              <a:t>སྨྱན་མང་སློབ་ཁྲིད།  ༢༠༡༥ལོར་བསོད་ནམས་རྡོ་རྗེ་ནས།</a:t>
            </a:r>
            <a:endParaRPr lang="zh-CN" altLang="en-US" sz="2800" dirty="0">
              <a:latin typeface="珠穆朗玛—丘伊体" pitchFamily="2" charset="0"/>
              <a:cs typeface="珠穆朗玛—丘伊体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c40ef226ba11bf6e078f6d5064068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87824" y="332656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4800" dirty="0" smtClean="0">
                <a:solidFill>
                  <a:srgbClr val="FFC000"/>
                </a:solidFill>
              </a:rPr>
              <a:t>༢.སྙན་རྩོམ་གྱི་དབྱེ་བ་གང་དང་གང་ཡིན།</a:t>
            </a:r>
            <a:endParaRPr lang="zh-CN" altLang="en-US" sz="4800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412776"/>
            <a:ext cx="33843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FFFF00"/>
                </a:solidFill>
              </a:rPr>
              <a:t>★</a:t>
            </a:r>
            <a:r>
              <a:rPr lang="bo-CN" altLang="zh-CN" sz="3600" dirty="0" smtClean="0">
                <a:solidFill>
                  <a:srgbClr val="C00000"/>
                </a:solidFill>
              </a:rPr>
              <a:t>རྣམ་པའི་སྟེང་ནས།</a:t>
            </a:r>
          </a:p>
          <a:p>
            <a:r>
              <a:rPr lang="bo-CN" altLang="zh-CN" sz="3600" dirty="0" smtClean="0"/>
              <a:t>སྲོལ་རྒྱུན་སྙན་རྩོམ་དང་རང་མོས་སྙན་རྩོམ།</a:t>
            </a:r>
          </a:p>
          <a:p>
            <a:endParaRPr lang="bo-CN" altLang="zh-CN" sz="3600" dirty="0" smtClean="0"/>
          </a:p>
          <a:p>
            <a:r>
              <a:rPr lang="zh-CN" altLang="en-US" sz="2000" dirty="0" smtClean="0">
                <a:solidFill>
                  <a:schemeClr val="bg1"/>
                </a:solidFill>
              </a:rPr>
              <a:t>★</a:t>
            </a:r>
            <a:r>
              <a:rPr lang="bo-CN" altLang="zh-CN" sz="3600" dirty="0" smtClean="0">
                <a:solidFill>
                  <a:srgbClr val="7030A0"/>
                </a:solidFill>
              </a:rPr>
              <a:t>ནང་དོན་གྱི་སྟེང་ནས།</a:t>
            </a:r>
          </a:p>
          <a:p>
            <a:r>
              <a:rPr lang="bo-CN" altLang="zh-CN" sz="3600" dirty="0" smtClean="0"/>
              <a:t>དོན་བརྗོད་སྙན་རྩོམ་དང་དུས་སེམས་མཚོན་པའི་སྙན་རྩོམ།</a:t>
            </a:r>
            <a:endParaRPr lang="zh-CN" altLang="en-US" sz="3600" dirty="0"/>
          </a:p>
        </p:txBody>
      </p:sp>
      <p:pic>
        <p:nvPicPr>
          <p:cNvPr id="7" name="图片 6" descr="tuanjidepubushuiliu_1355489_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1124744"/>
            <a:ext cx="5364088" cy="5733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6d5d34a5858487b6039ddfdf78f120d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图片 7" descr="pubu008_5722_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5" y="1844824"/>
            <a:ext cx="9036495" cy="5013176"/>
          </a:xfrm>
          <a:prstGeom prst="rect">
            <a:avLst/>
          </a:prstGeom>
        </p:spPr>
      </p:pic>
      <p:pic>
        <p:nvPicPr>
          <p:cNvPr id="9" name="图片 8" descr="53b39e50e4be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0"/>
            <a:ext cx="6912768" cy="19168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87824" y="332656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4000" dirty="0" smtClean="0">
                <a:solidFill>
                  <a:srgbClr val="0070C0"/>
                </a:solidFill>
              </a:rPr>
              <a:t>༣.རང་མོས་སྙན་ངག་གི་གོ་དོན་ཇི་འདྲ་ཡིན་ནམ།</a:t>
            </a:r>
            <a:endParaRPr lang="zh-CN" altLang="en-US" sz="40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3356992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</a:rPr>
              <a:t>★</a:t>
            </a:r>
            <a:r>
              <a:rPr lang="bo-CN" altLang="zh-CN" sz="4000" dirty="0" smtClean="0">
                <a:solidFill>
                  <a:srgbClr val="0070C0"/>
                </a:solidFill>
              </a:rPr>
              <a:t>དཔེ་ཆའི་ཤོག་ངོས༢པའི་སྟེང་གསལ</a:t>
            </a:r>
            <a:r>
              <a:rPr lang="bo-CN" altLang="zh-CN" sz="4000" dirty="0" smtClean="0">
                <a:solidFill>
                  <a:schemeClr val="bg1"/>
                </a:solidFill>
              </a:rPr>
              <a:t>།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4149080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4400" dirty="0" smtClean="0">
                <a:solidFill>
                  <a:srgbClr val="FFFF00"/>
                </a:solidFill>
              </a:rPr>
              <a:t>ཡང་ན།</a:t>
            </a:r>
            <a:endParaRPr lang="zh-CN" altLang="en-US" sz="44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4869160"/>
            <a:ext cx="4968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600" dirty="0" smtClean="0"/>
              <a:t>    </a:t>
            </a:r>
            <a:r>
              <a:rPr lang="bo-CN" altLang="zh-CN" sz="3600" dirty="0" smtClean="0">
                <a:solidFill>
                  <a:srgbClr val="FFC000"/>
                </a:solidFill>
              </a:rPr>
              <a:t>ཚིག་རྐང་གཅོད་མཚམས་དང་ཚེག་ཁྱིམ་བཅས་ལ་ངེས་པ་མེད་པར་རང་དབང་ཡོད་པའི་རྩོམ་ལུས་ཤིག་ལོ་རང་མོས་སྙན་ངག་ཟེར།</a:t>
            </a:r>
            <a:endParaRPr lang="zh-CN" altLang="en-US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8158734c135cdb9c5bbc61f1499f23cd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290"/>
            <a:ext cx="9144000" cy="6789420"/>
          </a:xfrm>
          <a:prstGeom prst="rect">
            <a:avLst/>
          </a:prstGeom>
        </p:spPr>
      </p:pic>
      <p:sp>
        <p:nvSpPr>
          <p:cNvPr id="5" name="剪去对角的矩形 4"/>
          <p:cNvSpPr/>
          <p:nvPr/>
        </p:nvSpPr>
        <p:spPr>
          <a:xfrm>
            <a:off x="899592" y="692696"/>
            <a:ext cx="7344816" cy="72008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o-CN" altLang="zh-CN" sz="4000" dirty="0" smtClean="0"/>
              <a:t>སློབ་ཚན་འདི་ནང་དོན་གྱི་ཆ་ནས་ཚན་པ་བཞིར་དགར་ཆོག་སྟེ།</a:t>
            </a:r>
            <a:endParaRPr lang="zh-CN" altLang="en-US" sz="4000" dirty="0"/>
          </a:p>
        </p:txBody>
      </p:sp>
      <p:pic>
        <p:nvPicPr>
          <p:cNvPr id="8" name="图片 7" descr="u=907394759,342142072&amp;fm=23&amp;gp=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412776"/>
            <a:ext cx="8784976" cy="48737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3528" y="2204864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200" dirty="0" smtClean="0">
                <a:solidFill>
                  <a:srgbClr val="FFFF00"/>
                </a:solidFill>
              </a:rPr>
              <a:t>ཚན་པ་དང་པོ་ནི།  </a:t>
            </a:r>
            <a:r>
              <a:rPr lang="bo-CN" altLang="zh-CN" sz="3200" dirty="0" smtClean="0"/>
              <a:t>མགོ་ནས </a:t>
            </a:r>
            <a:r>
              <a:rPr lang="bo-CN" altLang="zh-CN" sz="3200" dirty="0" smtClean="0">
                <a:solidFill>
                  <a:srgbClr val="C00000"/>
                </a:solidFill>
              </a:rPr>
              <a:t>“འཐབ་འཛིང་གི་ཉམས་འགྱུར།  ལང་ཚོ་ཡི་གླུ་སྒྲ་</a:t>
            </a:r>
            <a:r>
              <a:rPr lang="bo-CN" altLang="zh-CN" sz="3200" dirty="0" smtClean="0">
                <a:solidFill>
                  <a:schemeClr val="bg1"/>
                </a:solidFill>
              </a:rPr>
              <a:t>རེད”ཅེས་པའི་བར་ཡིན།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3573016"/>
            <a:ext cx="87129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200" dirty="0" smtClean="0"/>
              <a:t>         </a:t>
            </a:r>
            <a:r>
              <a:rPr lang="bo-CN" altLang="zh-CN" sz="3200" dirty="0" smtClean="0">
                <a:solidFill>
                  <a:srgbClr val="C00000"/>
                </a:solidFill>
              </a:rPr>
              <a:t>ཚན་པ་འདིར་ཐོག་མར་བརྗོད་བྱར་གྱུར་བའི་རྦབ་ཆུའི་འབབ་ཡུལ་ཁོར་ཡུག་ཉམས་དགའ་བ་ཞིག་བྲིས་ཤིང་།  དེ་ནས་རྦབ་ཆུའི་སྒེག་ཉམས་བརྗོད་ཡོད་པ་དང་།  དེའི་འཕྲོར་རྦབ་ཆུའི་ཁྱད་ཆོས་གཙོ་བོ་ཝུ་བའི་རླབས་ཕྲེང་དང་ཆུ་ཡི་བཞུར་སྒྲ་ལ་མཛེས་ཉམས་བླ་ན་མེད་པ་བྲིས་ཡོད།  མཐར་དེ་ལྟ་བུའི་རྦབ་ཆུ་ནི་ལོ་རབས་བརྒྱད་ཅུ་བའི་བོད་ཀྱི་གཞོན་ནུ་རྣམས་ཡིན་པར་བསྟན་ཏེ།  རྦབ་ཆུ་དང་གཞོན་ནུ་གཉིས་ངོ་བོ་གཅིག་ཏུ་བྱས་ཏེ།  གཞོན་ནུའི་ལང་ཚོ་བརྗོད་ཡོད།</a:t>
            </a:r>
            <a:endParaRPr lang="zh-CN" altLang="en-US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b80e7bec54e736d1c2112dd59a504fc2d46269e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05273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600" dirty="0" smtClean="0">
                <a:solidFill>
                  <a:srgbClr val="C00000"/>
                </a:solidFill>
              </a:rPr>
              <a:t>ཚན་པ་གཉིས་པ་ནི། “</a:t>
            </a:r>
            <a:r>
              <a:rPr lang="bo-CN" altLang="zh-CN" sz="3600" dirty="0" smtClean="0">
                <a:solidFill>
                  <a:srgbClr val="00B050"/>
                </a:solidFill>
              </a:rPr>
              <a:t>ཀྱེ་ཀྱེ།  རྦབ་ཆུ་ཡི་ལང་ཚོ་ཡ།  ལང་ཚོ་ཡི་རྦབ་ཆུ།</a:t>
            </a:r>
            <a:r>
              <a:rPr lang="bo-CN" altLang="zh-CN" sz="3600" dirty="0" smtClean="0"/>
              <a:t>”ཞེས་པ་ནས“</a:t>
            </a:r>
            <a:r>
              <a:rPr lang="bo-CN" altLang="zh-CN" sz="3600" dirty="0" smtClean="0">
                <a:solidFill>
                  <a:srgbClr val="00B050"/>
                </a:solidFill>
              </a:rPr>
              <a:t>ཁྱོད་ཀྱི་ལུས་སེམས་གཙང་ལ་ལང་ཚོའི་དཔལ་ཡོན་རྒྱས།</a:t>
            </a:r>
            <a:r>
              <a:rPr lang="bo-CN" altLang="zh-CN" sz="3600" dirty="0" smtClean="0"/>
              <a:t>”ཞེས་པའི་བར་ཡིན།  </a:t>
            </a:r>
            <a:endParaRPr lang="zh-CN" alt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132856"/>
            <a:ext cx="90364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200" dirty="0" smtClean="0"/>
              <a:t>     </a:t>
            </a:r>
            <a:r>
              <a:rPr lang="bo-CN" altLang="zh-CN" sz="3200" dirty="0" smtClean="0">
                <a:solidFill>
                  <a:srgbClr val="0070C0"/>
                </a:solidFill>
              </a:rPr>
              <a:t>འདིར་རྦབ་ཆུའི་འབྱུང་ཁུངས་བརྗོད་པ་དང་འབྲེལ་ནས་རྦབ་ཆུའི་སྟོབས་ཤུགས་ཀྱི་འབྱུང་ཁུངས་བསྟན་པ་སྟེ།  རྦབ་ཆུའི་ལང་ཚོ་ནི་ཆུ་སྣ་བརྒྱ་ཕྲག་གིས་གྲུབ་པ་བརྗོད་ལ།  དེའི་ཤུགས་ནས་རྩོམ་པ་པོས་བསམ་པའི་གཞོན་ནུའི་ཁྱད་ཆོས་གཙོ་བོ་སྟེ།  སྟོབས་ཀྱི་བདག་ཉིད་ཅན་གྱི་གཞོན་ནུའི་ལང་ཚོ་མངོན་ཡོད་པ་དང་།  ཞོར་ལ་གཞོན་ནུ་རྣམས་ལ་བཅངས་པའི་རེ་ལྟོས་ཀྱང་མཚོན་ཡོད།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pic>
        <p:nvPicPr>
          <p:cNvPr id="9" name="图片 8" descr="piaoliangdedapubu_229875_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149080"/>
            <a:ext cx="7920880" cy="2708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cb77f88693cb6b867705eefe87027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991" y="0"/>
            <a:ext cx="914699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4868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600" dirty="0" smtClean="0">
                <a:solidFill>
                  <a:srgbClr val="00B0F0"/>
                </a:solidFill>
              </a:rPr>
              <a:t>ཚན་པ་གསུམ་པ་ནི། </a:t>
            </a:r>
            <a:r>
              <a:rPr lang="bo-CN" altLang="zh-CN" sz="3600" dirty="0" smtClean="0">
                <a:solidFill>
                  <a:schemeClr val="bg1"/>
                </a:solidFill>
              </a:rPr>
              <a:t>“</a:t>
            </a:r>
            <a:r>
              <a:rPr lang="bo-CN" altLang="zh-CN" sz="3600" dirty="0" smtClean="0">
                <a:solidFill>
                  <a:srgbClr val="00B050"/>
                </a:solidFill>
              </a:rPr>
              <a:t>རྦབ་ཆུ་ཡ།  ཁྱེད་ནི་ལོ་རྒྱུས་ཀྱི་དཔང་པོ་དང་།</a:t>
            </a:r>
            <a:r>
              <a:rPr lang="bo-CN" altLang="zh-CN" sz="3600" dirty="0" smtClean="0">
                <a:solidFill>
                  <a:schemeClr val="bg1"/>
                </a:solidFill>
              </a:rPr>
              <a:t>”ཞེས་པ་ནས“</a:t>
            </a:r>
            <a:r>
              <a:rPr lang="bo-CN" altLang="zh-CN" sz="3600" dirty="0" smtClean="0">
                <a:solidFill>
                  <a:srgbClr val="00B050"/>
                </a:solidFill>
              </a:rPr>
              <a:t>ལག་རྩལ་གྱི་བུ་མོ་མག་པར་བསུ་ན་ཁྱོ་བོ་སུ་ཡིས་བྱ།</a:t>
            </a:r>
            <a:r>
              <a:rPr lang="bo-CN" altLang="zh-CN" sz="3600" dirty="0" smtClean="0"/>
              <a:t>”ཞེས་པའི་བར་ཡིན།  </a:t>
            </a:r>
            <a:endParaRPr lang="zh-CN" alt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700808"/>
            <a:ext cx="70567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200" dirty="0" smtClean="0"/>
              <a:t>     </a:t>
            </a:r>
            <a:r>
              <a:rPr lang="bo-CN" altLang="zh-CN" sz="3200" dirty="0" smtClean="0">
                <a:solidFill>
                  <a:schemeClr val="bg1"/>
                </a:solidFill>
              </a:rPr>
              <a:t>ཚན་པ་འདིར་རྦབ་ཆུ་ནི་གནའ་སྔ་མོ་ནས་བཞུར་འོངས་པའི་རྦབ་ཆུ་ཞིག་ཡིན་པས།  དེའི་ནང་དུ་གངས་ཅན་བོད་ཀྱི་དར་རྒུད།  ཆགས་འཇིག   སྐྱིད་སྡུག་འདུས་ཡོད་ལ།  ཡང་རྦབ་ཆུ་ནི་མ་འོངས་པར་ཡང་འབབ་པ་ཞིག་ཡིན་པས།  གཞོན་ནུ་རྣམས་ཀྱི་འགན་འཁྲི་བྱེ་བྲག་པ་བསྟན་ཡོད།  གཙོ་བོ་བོད་ཀྱི་སྲོལ་རྒྱུན་རིག་གནས་སྟེ།  རིག་གནས་ཆེ་བ་ལྔ་དང་ཆུང་བ་ལྔ་ཉམས་པ་སླར་གསོ་དང་མི་ཉམས་གོང་སྤེལ་དུ་གཏོང་དགོས་པ་དང་།  དེང་རབས་ཀྱི་ཚན་རིག་རིག་གནས་དང་ལག་རྩལ་སོགས་ཀྱང་ནང་འདྲེན་བྱེད་དགོས་པ་བསྟན་ཡོད།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6a491176abcd7b89a8d00d2cf7ede8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48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188640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600" dirty="0" smtClean="0">
                <a:solidFill>
                  <a:srgbClr val="7030A0"/>
                </a:solidFill>
              </a:rPr>
              <a:t>ཚན་པ་བཞི་བ་ནི།   </a:t>
            </a:r>
            <a:r>
              <a:rPr lang="bo-CN" altLang="zh-CN" sz="3600" dirty="0" smtClean="0">
                <a:solidFill>
                  <a:srgbClr val="FF0000"/>
                </a:solidFill>
              </a:rPr>
              <a:t>“ལགས་སོ།  རྦབ་ཆུ་ལགས།”</a:t>
            </a:r>
            <a:r>
              <a:rPr lang="bo-CN" altLang="zh-CN" sz="3600" dirty="0" smtClean="0"/>
              <a:t>ཞེས་པ་ནས།  མཇུག་རྫོགས་པའི་བར་ཡིན།  </a:t>
            </a:r>
            <a:endParaRPr lang="zh-CN" alt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1340768"/>
            <a:ext cx="84249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200" dirty="0" smtClean="0"/>
              <a:t>     </a:t>
            </a:r>
            <a:r>
              <a:rPr lang="bo-CN" altLang="zh-CN" sz="3200" dirty="0" smtClean="0">
                <a:solidFill>
                  <a:srgbClr val="00B0F0"/>
                </a:solidFill>
              </a:rPr>
              <a:t>ཚན་པ་འདིར་གཙོ་བོ་མཚོན་བྱ་གཞོན་ནུ་རྣམས་མ་འོངས་པར་འཕྲད་པའི་གནད་དོན་བརྗོད་དེ།  སྲོལ་རྒྱུན་གྱི་བསམ་བློ་དང་།  སྲོལ་རྒྱུན་གྱི་བག་ཆགས་ཤུགས་ཆེ་བས།  དེ་ནི་མ་འོངས་པར་བསྐྱོད་པའི་ལམ་གྱི་བཀག་རྡོ་ཡིན་པས།  རྙིང་ཞེན་དང་བག་འཁུམས་ལས་ཐར་དགོས་པ་དང་།  དེ་དང་འབྲེལ་ཏེ་གཞོན་ནུ་རྣམས་ཀྱི་ལང་ཚོའི་ཟིལ་ཤུགས་དང་མདུན་བསྐྱོད་ཀྱི་གོམ་འགྲོས་ལ་ཡིད་ཆེས་ཚད་མེད་བཅངས་ཡོད།</a:t>
            </a:r>
            <a:endParaRPr lang="zh-CN" altLang="en-US" sz="3200" dirty="0">
              <a:solidFill>
                <a:srgbClr val="00B0F0"/>
              </a:solidFill>
            </a:endParaRPr>
          </a:p>
        </p:txBody>
      </p:sp>
      <p:pic>
        <p:nvPicPr>
          <p:cNvPr id="7" name="图片 6" descr="gaoshanpubu_159096_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3356992"/>
            <a:ext cx="5724128" cy="3501008"/>
          </a:xfrm>
          <a:prstGeom prst="rect">
            <a:avLst/>
          </a:prstGeom>
        </p:spPr>
      </p:pic>
      <p:pic>
        <p:nvPicPr>
          <p:cNvPr id="8" name="图片 7" descr="547bd1171a6b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365104"/>
            <a:ext cx="2248117" cy="1733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5cfa8e7ab6ddcc24d8274ac0c67538e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流程图: 多文档 4"/>
          <p:cNvSpPr/>
          <p:nvPr/>
        </p:nvSpPr>
        <p:spPr>
          <a:xfrm>
            <a:off x="467544" y="476672"/>
            <a:ext cx="6912768" cy="1080120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o-CN" altLang="zh-CN" sz="5400" dirty="0" smtClean="0"/>
              <a:t>སྦྱང་གཞིའི་གསལ་བཤད།</a:t>
            </a:r>
            <a:endParaRPr lang="zh-CN" altLang="en-US" sz="5400" dirty="0"/>
          </a:p>
        </p:txBody>
      </p:sp>
      <p:pic>
        <p:nvPicPr>
          <p:cNvPr id="6" name="图片 5" descr="heseyanshijiandepubu_1355407_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260648"/>
            <a:ext cx="3923928" cy="63367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1556792"/>
            <a:ext cx="51845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200" dirty="0" smtClean="0">
                <a:solidFill>
                  <a:srgbClr val="0070C0"/>
                </a:solidFill>
              </a:rPr>
              <a:t>༢ ལན།  ཐོག་མ་ནས་རྦབ་ཆུའི་བརྗིད་ཉམས་དང་ཟིལ་ཤུགས་སོགས་ཀྱིས་རྩོམ་པ་པོས་ཡིད་འཕྲོག་ཡོད་ལ།  རྩོམ་པ་པོས་རྦབ་ཆུའི་སྟོབས་ཤུགས་ལ་ཡིད་སྨོན་འཆོར་ཡོད་པ་དང་།  ཁོའི་སེམས་གཏིང་གི་ཕུགས་བསམ་ཅན་གྱི་གཞོན་ནི་ལའང་དེ་མཚུངས་ཀྱི་སྙིང་སྟོབས་དགོས་པས།  རྩོམ་པ་པོས་སེམས་གཏིང་དུ་རྦབ་ཆུ་དང་གཞོན་ནུ་གཉིས་ངོ་བོ་གཅིག་གི་ཚུལ་དུ་ཡོད།  དེ་བས་རྩོམ་པ་པོས་རྦབ་ཆུའི་སྟེང་དུ་མཛེས་པ་མང་བོ་བཞག་པའི་ཤུགས་ནས་གཞོན་ནུ་ལ་དགའ་བའི་སེམས་པ་མཚོན་ཡོད།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24cfe808e989c6ac396c939b512ece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412"/>
            <a:ext cx="9144000" cy="68614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2852936"/>
            <a:ext cx="84969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200" dirty="0" smtClean="0">
                <a:solidFill>
                  <a:srgbClr val="0070C0"/>
                </a:solidFill>
              </a:rPr>
              <a:t>༢ ལན།  སྔར་སོང་ལོ་རྒྱུས་སུ་གསར་གཏོད་བྱས་པའི་འཚར་སྡུག་འོད་སྟོང་འབར་བའི་རིག་གནས་དང་གྲུབ་འབྲས་ཀྱིས་ད་ལྟའི་ཚན་རིག་ལག་རྩལ་ཉིན་རེ་དང་། ཟླ་རེ་བཞིན་འཕེལ་རྒྱས་མགྱོགས་པའི་གནས་བབ་ཀྱི་ཚབ་བྱེད་མི་ཐུབ་ཅིང་།  དེ་ཡང་འདས་ཟིན་པའི་ཁ་སང་གི་བྱ་བའི་ཁྲོད་དུ་བ་ཚྭའི་དྲི་ཅན་གྱི་ཆུ་དང་ཆོས་མཚུངས་པའི་སྐྱོན་ཆ་དང་མི་འདང་ས་མང་པོ་ཡོད་པས།  དེས་དེ་རིང་གི་སྐོམ་པ་སེལ་མི་ཐུབ་པ་སྟེ།  དེ་རིང་གི་ཚན་རིག་ལག་རྩལ་ལ་བརྟེན་ནས་སྤྱི་ཚོགས་ཡར་རྒྱས་གོང་འཕེལ་དུ་གཏོང་བའི་རེ་བ་སྐོང་མི་ཐུབ་བོ༎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pic>
        <p:nvPicPr>
          <p:cNvPr id="6" name="图片 5" descr="u=3253343303,3336323193&amp;fm=23&amp;gp=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0"/>
            <a:ext cx="6948264" cy="2924944"/>
          </a:xfrm>
          <a:prstGeom prst="rect">
            <a:avLst/>
          </a:prstGeom>
        </p:spPr>
      </p:pic>
      <p:pic>
        <p:nvPicPr>
          <p:cNvPr id="7" name="图片 6" descr="53b38a33b907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5805264"/>
            <a:ext cx="2771800" cy="7327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pubu032_5746_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4797152"/>
            <a:ext cx="864096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altLang="zh-CN" sz="4000" dirty="0" smtClean="0">
                <a:solidFill>
                  <a:srgbClr val="FFFF00"/>
                </a:solidFill>
                <a:latin typeface="珠穆朗玛—珠擦体" pitchFamily="2" charset="0"/>
                <a:ea typeface="珠穆朗玛—珠擦体" pitchFamily="2" charset="0"/>
                <a:cs typeface="珠穆朗玛—珠擦体" pitchFamily="2" charset="0"/>
              </a:rPr>
              <a:t>སླར</a:t>
            </a:r>
            <a:r>
              <a:rPr lang="bo-CN" altLang="zh-CN" sz="4000" dirty="0" smtClean="0">
                <a:latin typeface="珠穆朗玛—珠擦体" pitchFamily="2" charset="0"/>
                <a:ea typeface="珠穆朗玛—珠擦体" pitchFamily="2" charset="0"/>
                <a:cs typeface="珠穆朗玛—珠擦体" pitchFamily="2" charset="0"/>
              </a:rPr>
              <a:t>་</a:t>
            </a:r>
            <a:r>
              <a:rPr lang="bo-CN" altLang="zh-CN" sz="4000" dirty="0" smtClean="0">
                <a:solidFill>
                  <a:srgbClr val="FFC000"/>
                </a:solidFill>
                <a:latin typeface="珠穆朗玛—珠擦体" pitchFamily="2" charset="0"/>
                <a:ea typeface="珠穆朗玛—珠擦体" pitchFamily="2" charset="0"/>
                <a:cs typeface="珠穆朗玛—珠擦体" pitchFamily="2" charset="0"/>
              </a:rPr>
              <a:t>མཇལ</a:t>
            </a:r>
            <a:r>
              <a:rPr lang="bo-CN" altLang="zh-CN" sz="4000" dirty="0" smtClean="0">
                <a:solidFill>
                  <a:srgbClr val="7030A0"/>
                </a:solidFill>
                <a:latin typeface="珠穆朗玛—珠擦体" pitchFamily="2" charset="0"/>
                <a:ea typeface="珠穆朗玛—珠擦体" pitchFamily="2" charset="0"/>
                <a:cs typeface="珠穆朗玛—珠擦体" pitchFamily="2" charset="0"/>
              </a:rPr>
              <a:t>།</a:t>
            </a:r>
          </a:p>
          <a:p>
            <a:pPr algn="ctr"/>
            <a:endParaRPr lang="bo-CN" altLang="zh-CN" sz="4000" dirty="0" smtClean="0">
              <a:latin typeface="珠穆朗玛—珠擦体" pitchFamily="2" charset="0"/>
              <a:ea typeface="珠穆朗玛—珠擦体" pitchFamily="2" charset="0"/>
              <a:cs typeface="珠穆朗玛—珠擦体" pitchFamily="2" charset="0"/>
            </a:endParaRPr>
          </a:p>
          <a:p>
            <a:pPr algn="ctr"/>
            <a:r>
              <a:rPr lang="bo-CN" altLang="zh-CN" sz="2400" dirty="0" smtClean="0">
                <a:latin typeface="珠穆朗玛—珠擦体" pitchFamily="2" charset="0"/>
                <a:ea typeface="珠穆朗玛—珠擦体" pitchFamily="2" charset="0"/>
                <a:cs typeface="珠穆朗玛—珠擦体" pitchFamily="2" charset="0"/>
              </a:rPr>
              <a:t>                                                                 </a:t>
            </a:r>
            <a:r>
              <a:rPr lang="bo-CN" altLang="zh-CN" sz="2400" dirty="0" smtClean="0">
                <a:solidFill>
                  <a:schemeClr val="bg1"/>
                </a:solidFill>
                <a:latin typeface="珠穆朗玛—丘伊体" pitchFamily="2" charset="0"/>
                <a:ea typeface="珠穆朗玛—丘伊体" pitchFamily="2" charset="0"/>
                <a:cs typeface="珠穆朗玛—丘伊体" pitchFamily="2" charset="0"/>
              </a:rPr>
              <a:t>༢༠༡༥ལོའི་ཟླ༡པའི་ཚེས༢༡ཉིན།</a:t>
            </a:r>
            <a:endParaRPr lang="zh-CN" altLang="en-US" sz="2400" dirty="0">
              <a:solidFill>
                <a:schemeClr val="bg1"/>
              </a:solidFill>
              <a:latin typeface="珠穆朗玛—丘伊体" pitchFamily="2" charset="0"/>
              <a:cs typeface="珠穆朗玛—丘伊体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132856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5400" dirty="0" smtClean="0">
                <a:solidFill>
                  <a:srgbClr val="C00000"/>
                </a:solidFill>
              </a:rPr>
              <a:t>སློབ་གྲོགས་ལྷན་རྒྱས་བཀྲ་ཤིས་ཚེ་རིང་ཡོང་བའི་སྨོན་འདུན་ཞུ།</a:t>
            </a:r>
            <a:endParaRPr lang="zh-CN" altLang="en-US" sz="5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cfa8e7ab6ddcc24d8274ac0c67538e3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图片 4" descr="53b2667940c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48680"/>
            <a:ext cx="1704380" cy="32918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836712"/>
            <a:ext cx="9361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600" dirty="0" smtClean="0">
                <a:solidFill>
                  <a:srgbClr val="00B0F0"/>
                </a:solidFill>
              </a:rPr>
              <a:t>ཁ་</a:t>
            </a:r>
          </a:p>
          <a:p>
            <a:r>
              <a:rPr lang="bo-CN" altLang="zh-CN" sz="3600" dirty="0" smtClean="0">
                <a:solidFill>
                  <a:srgbClr val="00B0F0"/>
                </a:solidFill>
              </a:rPr>
              <a:t>བྱང་</a:t>
            </a:r>
          </a:p>
          <a:p>
            <a:r>
              <a:rPr lang="bo-CN" altLang="zh-CN" sz="3600" dirty="0" smtClean="0">
                <a:solidFill>
                  <a:srgbClr val="00B0F0"/>
                </a:solidFill>
              </a:rPr>
              <a:t>གསལ་</a:t>
            </a:r>
          </a:p>
          <a:p>
            <a:r>
              <a:rPr lang="bo-CN" altLang="zh-CN" sz="3600" dirty="0" smtClean="0">
                <a:solidFill>
                  <a:srgbClr val="00B0F0"/>
                </a:solidFill>
              </a:rPr>
              <a:t>འགྲེལ།</a:t>
            </a:r>
            <a:endParaRPr lang="zh-CN" altLang="en-US" sz="3600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7784" y="908720"/>
            <a:ext cx="48965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600" dirty="0" smtClean="0"/>
              <a:t>དུས་རབས་ཉི་ཤུ་བའི་ལོ་རབས་བརྒྱད་ཅུའི་བོད་རིགས་གཞོན་ནུའི་ལང་ཚོ་དེ་རྦབ་ཆུའི་གཟུགས་སུ་བཀོད་ཡོད་ལ།  འདི་ནི་གཟུགས་རྒྱན་ཡིན་ཞིང་།  དཔེ་ཅན་ལང་ཚོ་དང་།  དཔེ་ནི་རྦབ་ཆུ་ཡིན།</a:t>
            </a:r>
            <a:endParaRPr lang="zh-CN" altLang="en-US" sz="3600" dirty="0"/>
          </a:p>
        </p:txBody>
      </p:sp>
      <p:pic>
        <p:nvPicPr>
          <p:cNvPr id="8" name="图片 7" descr="53b36842dfe2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3717032"/>
            <a:ext cx="1944216" cy="2170674"/>
          </a:xfrm>
          <a:prstGeom prst="rect">
            <a:avLst/>
          </a:prstGeom>
        </p:spPr>
      </p:pic>
      <p:pic>
        <p:nvPicPr>
          <p:cNvPr id="9" name="图片 8" descr="53b35d89af3eb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07704" y="4437112"/>
            <a:ext cx="6840760" cy="18545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5576" y="3861048"/>
            <a:ext cx="77048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200" dirty="0" smtClean="0"/>
              <a:t>གཅིག  གཤམ་གྱི་རོལ་དབྱངས་ཀྱི་འགྱུར་ཁུག་དང་བསྟུན་ཏེ་སློབ་ཚན་གྱེར་ཀློག་བྱ་དགོས།</a:t>
            </a:r>
          </a:p>
          <a:p>
            <a:pPr algn="ctr"/>
            <a:r>
              <a:rPr lang="bo-CN" altLang="zh-CN" dirty="0" smtClean="0"/>
              <a:t>གཤམ་གྱི་རྒྱང་བསྒྲགས་གི་དབྱིབས་དེ་གནོན་རོགས་གནོང་།</a:t>
            </a:r>
            <a:endParaRPr lang="zh-CN" altLang="en-US" dirty="0"/>
          </a:p>
        </p:txBody>
      </p:sp>
      <p:pic>
        <p:nvPicPr>
          <p:cNvPr id="12" name="图片 11" descr="u=331348276,3570723664&amp;fm=21&amp;gp=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47665" y="1772816"/>
            <a:ext cx="1063462" cy="711129"/>
          </a:xfrm>
          <a:prstGeom prst="rect">
            <a:avLst/>
          </a:prstGeom>
        </p:spPr>
      </p:pic>
      <p:pic>
        <p:nvPicPr>
          <p:cNvPr id="13" name="走进大瀑布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5580112" y="594928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6" grpId="0"/>
      <p:bldP spid="7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1f109ba6c0f49eadeeb89c957eb02c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834"/>
            <a:ext cx="9144000" cy="6796331"/>
          </a:xfrm>
          <a:prstGeom prst="rect">
            <a:avLst/>
          </a:prstGeom>
        </p:spPr>
      </p:pic>
      <p:sp>
        <p:nvSpPr>
          <p:cNvPr id="10" name="棱台 9"/>
          <p:cNvSpPr/>
          <p:nvPr/>
        </p:nvSpPr>
        <p:spPr>
          <a:xfrm>
            <a:off x="899592" y="548680"/>
            <a:ext cx="7344816" cy="115212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o-CN" altLang="zh-CN" sz="4400" dirty="0" smtClean="0">
                <a:solidFill>
                  <a:srgbClr val="FFC000"/>
                </a:solidFill>
              </a:rPr>
              <a:t>གཉིས།  གཤམ་གྱི་རྦབ་ཆུའི་རི་མོར་རོལ་མྱོང་བྱེད་དགོས།</a:t>
            </a:r>
            <a:endParaRPr lang="zh-CN" altLang="en-US" sz="4400" dirty="0">
              <a:solidFill>
                <a:srgbClr val="FFC000"/>
              </a:solidFill>
            </a:endParaRPr>
          </a:p>
        </p:txBody>
      </p:sp>
      <p:pic>
        <p:nvPicPr>
          <p:cNvPr id="11" name="图片 10" descr="gaoshanpubu_159096_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1" y="1700808"/>
            <a:ext cx="3241129" cy="4608512"/>
          </a:xfrm>
          <a:prstGeom prst="rect">
            <a:avLst/>
          </a:prstGeom>
        </p:spPr>
      </p:pic>
      <p:pic>
        <p:nvPicPr>
          <p:cNvPr id="12" name="图片 11" descr="u=2337328124,2525697043&amp;fm=23&amp;gp=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1700808"/>
            <a:ext cx="5544615" cy="2857500"/>
          </a:xfrm>
          <a:prstGeom prst="rect">
            <a:avLst/>
          </a:prstGeom>
        </p:spPr>
      </p:pic>
      <p:pic>
        <p:nvPicPr>
          <p:cNvPr id="13" name="图片 12" descr="piaoliangdedapubu_229875_smal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4509120"/>
            <a:ext cx="5544616" cy="1800200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8158734c135cdb9c5bbc61f1499f23cd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290"/>
            <a:ext cx="9144000" cy="67894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548680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4000" dirty="0" smtClean="0">
                <a:solidFill>
                  <a:srgbClr val="00B050"/>
                </a:solidFill>
              </a:rPr>
              <a:t>གསུམ།  རྩོམ་པ་པོ་ངོ་སྤྲོད་རགས་བསྡུས།</a:t>
            </a:r>
            <a:endParaRPr lang="zh-CN" altLang="en-US" sz="4000" dirty="0">
              <a:solidFill>
                <a:srgbClr val="00B050"/>
              </a:solidFill>
            </a:endParaRPr>
          </a:p>
        </p:txBody>
      </p:sp>
      <p:sp>
        <p:nvSpPr>
          <p:cNvPr id="6" name="减号 5"/>
          <p:cNvSpPr/>
          <p:nvPr/>
        </p:nvSpPr>
        <p:spPr>
          <a:xfrm>
            <a:off x="-684584" y="1196752"/>
            <a:ext cx="7128792" cy="28803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16" descr="888888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548680"/>
            <a:ext cx="2448272" cy="3169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51520" y="1412776"/>
            <a:ext cx="52565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200" dirty="0" smtClean="0"/>
              <a:t>   བོད་ཀྱི་རྩོམ་པ་པོ་གྲགས་ཅན་སྐུ་ཞབས་དོན་གྲུབ་རྒྱལ་ནི་སྤྱི་ལོ༡༩༥༣ལོར་མཚོ་སྔོན་ཞིང་ཆེན་རྨ་ལྷོ་བོད་རིགས་རང་སྐྱོང་ཁུལ་གཅན་ཚ་རྫོང་དགུ་རོང་སྡེ་བར་སྐུ་འཁྲུངས།  ཆུང་དུས་ནས་བཟུང་རྨ་ལྷོ་མི་རིགས་དགེ་ཐོན་སློབ་གྲྭ་སོགས་ནས་སློབ་གཉེར་གནང་སྟེ།  སྤྱི་ལོ༡༩༧༡ལོ་ནས་སྤྱི་ལོ༡༩༧༥ལོའི་བར་ཀྲུང་དབྱང་མི་རིགས་སློབ་ཆེན་ནས་སློབ་</a:t>
            </a:r>
            <a:endParaRPr lang="zh-CN" alt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4293096"/>
            <a:ext cx="86409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200" dirty="0" smtClean="0"/>
              <a:t>གཉེར་བྱས་ཏེ་བོད་རྒྱའི་ཡིག་བསྒྱུར་ཆེད་ལས་སློབ་སྦྱོང་བྱས།  སློབ་མཐར་ཕྱིན་རྗེས་མཚོ་སྔོན་མི་དམངས་ཀུན་ཁྱབ་རླུང་འཕྲིན་ལས་ཁུངས་སུ་ལོ་ཙཱའི་བྱ་བ་བསྒྲུབས།</a:t>
            </a:r>
          </a:p>
          <a:p>
            <a:r>
              <a:rPr lang="bo-CN" altLang="zh-CN" sz="3200" dirty="0"/>
              <a:t> </a:t>
            </a:r>
            <a:r>
              <a:rPr lang="bo-CN" altLang="zh-CN" sz="3200" dirty="0" smtClean="0"/>
              <a:t>  ༡༩༧༨ལོ་ནས༡༩༨༡ལོའི་བར་དུ་ཀྲུང་དབྱང་མི་རིགས་སློབ་ཆེན་དུ་གནའ་རབས་བོད་ཡིག་ཞིབ་འཇུག་འཛིན་གྲྭའི་ནང་དུ་སློབ་སྦྱོང་བྱས་ནས་ཞིབ་འཇུག་སློབ་མའི་མིང་ཐོབ་བླངས།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pubu008_5722_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48680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600" dirty="0" smtClean="0"/>
              <a:t>  </a:t>
            </a:r>
            <a:r>
              <a:rPr lang="bo-CN" altLang="zh-CN" sz="3600" dirty="0" smtClean="0">
                <a:solidFill>
                  <a:srgbClr val="00B0F0"/>
                </a:solidFill>
              </a:rPr>
              <a:t>༡༩༨༣ལོར་ཁོང་པེ་ཅིན་དང་ཁ་བྲལ་ཏེ་མཚོ་སྔོན་ཞིང་ཆེན་གུང་ཧོ་རྫོང་དུ་ཡོད་པའི་མཚོ་སྔོན་མི་རིགས་དགེ་འོས་སློབ་གྲྭར་སོང་ནས་དགེ་རྒན་བྱས།  ལོ་དེར་ཁྱིམ་གྱི་འགལ་བའི་དབང་གིས་གཉེན་འཐོར་བྱས།  ཁོང་གི་བརྩམས་ཆོས་ལ</a:t>
            </a:r>
            <a:r>
              <a:rPr lang="bo-CN" altLang="zh-CN" sz="2000" dirty="0" smtClean="0">
                <a:solidFill>
                  <a:srgbClr val="00B0F0"/>
                </a:solidFill>
              </a:rPr>
              <a:t>《</a:t>
            </a:r>
            <a:r>
              <a:rPr lang="bo-CN" altLang="zh-CN" sz="3600" dirty="0" smtClean="0">
                <a:solidFill>
                  <a:srgbClr val="00B0F0"/>
                </a:solidFill>
              </a:rPr>
              <a:t>སྤྲུལ་སྐུ</a:t>
            </a:r>
            <a:r>
              <a:rPr lang="bo-CN" altLang="zh-CN" sz="2000" dirty="0" smtClean="0">
                <a:solidFill>
                  <a:srgbClr val="00B0F0"/>
                </a:solidFill>
              </a:rPr>
              <a:t>》</a:t>
            </a:r>
            <a:r>
              <a:rPr lang="bo-CN" altLang="zh-CN" sz="3600" dirty="0" smtClean="0">
                <a:solidFill>
                  <a:srgbClr val="00B0F0"/>
                </a:solidFill>
              </a:rPr>
              <a:t>དང</a:t>
            </a:r>
            <a:r>
              <a:rPr lang="bo-CN" altLang="zh-CN" sz="2000" dirty="0" smtClean="0">
                <a:solidFill>
                  <a:srgbClr val="00B0F0"/>
                </a:solidFill>
              </a:rPr>
              <a:t>《</a:t>
            </a:r>
            <a:r>
              <a:rPr lang="bo-CN" altLang="zh-CN" sz="3600" dirty="0" smtClean="0">
                <a:solidFill>
                  <a:srgbClr val="00B0F0"/>
                </a:solidFill>
              </a:rPr>
              <a:t>འབྲོང་སྟག་ཐང</a:t>
            </a:r>
            <a:r>
              <a:rPr lang="bo-CN" altLang="zh-CN" sz="2000" dirty="0" smtClean="0">
                <a:solidFill>
                  <a:srgbClr val="00B0F0"/>
                </a:solidFill>
              </a:rPr>
              <a:t>》  《</a:t>
            </a:r>
            <a:r>
              <a:rPr lang="bo-CN" altLang="zh-CN" sz="3600" dirty="0" smtClean="0">
                <a:solidFill>
                  <a:srgbClr val="00B0F0"/>
                </a:solidFill>
              </a:rPr>
              <a:t>སད་ཀྱིས་བཅོམ་པའི་མེ་ཏོག</a:t>
            </a:r>
            <a:r>
              <a:rPr lang="bo-CN" altLang="zh-CN" sz="2000" dirty="0" smtClean="0">
                <a:solidFill>
                  <a:srgbClr val="00B0F0"/>
                </a:solidFill>
              </a:rPr>
              <a:t>》</a:t>
            </a:r>
            <a:r>
              <a:rPr lang="bo-CN" altLang="zh-CN" sz="3600" dirty="0" smtClean="0">
                <a:solidFill>
                  <a:srgbClr val="00B0F0"/>
                </a:solidFill>
              </a:rPr>
              <a:t>སོགས་མང་དུ་བཞུགས་ལ།  ད་ལྟ་ཁོང་གི་བརྩམས་ཆོས་པོད་དྲུག་ཏུ་བསྡུས་ནས་དཔར་བསྐྲུན་བྱས་ཡོད།</a:t>
            </a:r>
          </a:p>
          <a:p>
            <a:r>
              <a:rPr lang="bo-CN" altLang="zh-CN" sz="3600" dirty="0">
                <a:solidFill>
                  <a:srgbClr val="00B0F0"/>
                </a:solidFill>
              </a:rPr>
              <a:t> </a:t>
            </a:r>
            <a:r>
              <a:rPr lang="bo-CN" altLang="zh-CN" sz="3600" dirty="0" smtClean="0">
                <a:solidFill>
                  <a:srgbClr val="00B0F0"/>
                </a:solidFill>
              </a:rPr>
              <a:t>   ༡༩༨༥ལོའི་ཟླ༡༡པའི་ཚེས༢༩ཉིན།  རྩོམ་རིག་གསར་རྩོམ་དང་རིག་གཞུང་གི་རྫོགས་ལྡན་དུས་ལ་སླེབས་པའི་དོན་གྲུབ་རྒྱལ་ནི།  མཚོ་སྔོན་ཞིང་ཆེན་མཚོ་ལྷོ་ཁུལ་གུང་ཧོ་རྫོང་དུ་ཡོད་པའི་མཚོ་སྔོན་མི་རིགས་དགེ་འོས་སློབ་གྲྭའི་སྡོད་ཤག་ཏུ་སོལ་དུག་ཕོག་ནས་སྐུ་གཤེགས་ཤིང་།  དེ་དུས་དགུང་ལོ་སོ་གཉིས་ཡིན།</a:t>
            </a:r>
          </a:p>
          <a:p>
            <a:r>
              <a:rPr lang="bo-CN" altLang="zh-CN" sz="3600" dirty="0">
                <a:solidFill>
                  <a:srgbClr val="00B0F0"/>
                </a:solidFill>
              </a:rPr>
              <a:t> </a:t>
            </a:r>
            <a:r>
              <a:rPr lang="bo-CN" altLang="zh-CN" sz="3600" dirty="0" smtClean="0">
                <a:solidFill>
                  <a:srgbClr val="00B0F0"/>
                </a:solidFill>
              </a:rPr>
              <a:t>    དེ་ལྟར་འོད་འཕྲོ་བའི་སྐར་མ་ཞིག་མདོ་དབུས་མཐོ་སྒང་གི་མཁའ་མཐའ་ལས་ཡལ་ཏེ་བོད་ཀྱི་རྩོམ་རིག་གི་ཞིང་ས་ལ་གྱོང་གུད་བཞག་ནས་བུད་སོང་།</a:t>
            </a:r>
            <a:endParaRPr lang="zh-CN" altLang="en-US" sz="36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0ce3c9f57981765cbfaf536cd3e93afe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692696"/>
            <a:ext cx="8748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4400" dirty="0" smtClean="0">
                <a:solidFill>
                  <a:srgbClr val="0070C0"/>
                </a:solidFill>
              </a:rPr>
              <a:t>བཞི།  སྙན་ངག་འདི་བརྩམས་པའི་ལོ་རྒྱུས་སམ་དུས་རབས་ཀྱི་རྒྱབ་ལྗོངས།</a:t>
            </a:r>
            <a:endParaRPr lang="zh-CN" altLang="en-US" sz="44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556792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600" dirty="0" smtClean="0"/>
              <a:t>      རིག་གནས་གསར་བརྗེ་ཆེན་པོ་ལ་སོགས་པའི་ཚུལ་མིན་ལུགས་དང་མི་མཐུན་པའི་ལོ་ངོ་མང་པོ་ཞིག་གི་རིང་ལ།  ཀྲུང་གོའི་ས་གཞི་ཡོངས་སུ་ཆབ་སྲིད་ཀྱི་རླུང་དམར་འཚུབས་ཤིང་།  འཐབ་རྩོད་ཀྱི་རྭ་ཁ་འཛིང་།  མི་རིགས་ཀྱི་རིག་གནས་ལ་གཏོར་བརླག་ཚབས་ཆེན་ཐེབས་ཡོད་པ་རེད།  མི་བཞི་ཚོགས་ཁག་རྡུལ་དུ་བརླགས་པ་དང་།  རིག་གནས་གསར་བརྗེ་ཆེན་པོ་མཇུག་རྫོགས་པ་དང་བསྟུན་ནས།  ཏང་གི་སྐབས་བཅུ་གཅིག་པའི་ཀྲུང་ཨུ་ཚང་འཛོམས་གྲོས་ཚོགས་ཐེངས་གསུམ་པ་འཚོགས་པ་དང་།  ཕྱོགས་སུ་ལྷུང་བའི་ཆབ་སྲིད་བྱེད་ཕྱོགས་ཡོ་བསྲང་དྲང་བཅོས་བྱས་པ་དང་།  དཔལ་འབྱོར་འཛུགས་སྐྲུན་དང་ཚན་རིག་ལག་རྩལ་དར་རྒྱས་སུ་གཏོང་བ་ཏང་གི་བྱ་བའི་གཙོ་གནད་དུ་བཟུང་བ་དང་།  མི་རྣམས་ལའང་རང་དབང་ཐོབ་པ་དང་།  མི་རིགས་སྲིད་ཇུས་སླར་གསོ་བྱས་པས།  མི་རིགས་ཀྱི་ཡི་གེ་དང་རིག་གནས་སློབ་སྦྱོང་དང་བེད་  </a:t>
            </a:r>
            <a:endParaRPr lang="zh-CN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u=2337328124,2525697043&amp;fm=23&amp;gp=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600" dirty="0" smtClean="0">
                <a:solidFill>
                  <a:srgbClr val="FF0000"/>
                </a:solidFill>
              </a:rPr>
              <a:t>སྤྱོད་བྱས་ཆོག་པའི་ཀུ་ཡངས་ཐོབ་ལ།  བག་ཕེབས་ཀྱི་དུས་སྐབས་ཤིག་བྱུང་བ་རེད།  སྙན་ངག་འདི་ནི་དེ་འདྲའི་དུས་སྐབས་གསར་བ་ཚུགས་པའི་དུས་སུ་བརྩམས་པ་ཞིག་རེད།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pubu22_52389_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995936" cy="764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3995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altLang="zh-CN" sz="4800" dirty="0" smtClean="0">
                <a:solidFill>
                  <a:srgbClr val="FFFF00"/>
                </a:solidFill>
              </a:rPr>
              <a:t>ལྔ།  ཐ་སྙད་འགྲེལ་བཤད།</a:t>
            </a:r>
            <a:endParaRPr lang="zh-CN" altLang="en-US" sz="4800" dirty="0">
              <a:solidFill>
                <a:srgbClr val="FFFF00"/>
              </a:solidFill>
            </a:endParaRPr>
          </a:p>
        </p:txBody>
      </p:sp>
      <p:pic>
        <p:nvPicPr>
          <p:cNvPr id="6" name="图片 5" descr="pubu22_52389_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7" y="0"/>
            <a:ext cx="5148064" cy="6858000"/>
          </a:xfrm>
          <a:prstGeom prst="rect">
            <a:avLst/>
          </a:prstGeom>
        </p:spPr>
      </p:pic>
      <p:pic>
        <p:nvPicPr>
          <p:cNvPr id="7" name="图片 6" descr="heseyanshijiandepubu_1355407_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64704"/>
            <a:ext cx="3995936" cy="60932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92696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600" dirty="0" smtClean="0">
                <a:solidFill>
                  <a:srgbClr val="FFFF00"/>
                </a:solidFill>
              </a:rPr>
              <a:t>སྒྲོ་ཐུལ </a:t>
            </a:r>
            <a:r>
              <a:rPr lang="en-US" altLang="zh-CN" sz="3600" dirty="0" smtClean="0">
                <a:solidFill>
                  <a:srgbClr val="FFFF00"/>
                </a:solidFill>
              </a:rPr>
              <a:t>___</a:t>
            </a:r>
            <a:r>
              <a:rPr lang="bo-CN" altLang="zh-CN" sz="3600" dirty="0" smtClean="0">
                <a:solidFill>
                  <a:srgbClr val="FFFF00"/>
                </a:solidFill>
              </a:rPr>
              <a:t>བྱའི་སྒྲོ་དང་གཤོག་པ་ལ་གོ་བ་སྟེ།  སྒྲོ་དང་གཤོག་པ་ནི་བྱའི་ལྭ་བ་ལྟ་བུ་ཡིན་     པས་ན།  དེ་སྐད་ཟེར། </a:t>
            </a:r>
          </a:p>
          <a:p>
            <a:r>
              <a:rPr lang="bo-CN" altLang="zh-CN" sz="3600" dirty="0" smtClean="0">
                <a:solidFill>
                  <a:srgbClr val="FFFF00"/>
                </a:solidFill>
              </a:rPr>
              <a:t>དབང་བའོི་གཞུ་རིས</a:t>
            </a:r>
            <a:r>
              <a:rPr lang="en-US" altLang="zh-CN" sz="3600" dirty="0" smtClean="0">
                <a:solidFill>
                  <a:srgbClr val="FFFF00"/>
                </a:solidFill>
              </a:rPr>
              <a:t> ___</a:t>
            </a:r>
            <a:r>
              <a:rPr lang="bo-CN" altLang="zh-CN" sz="3600" dirty="0" smtClean="0">
                <a:solidFill>
                  <a:srgbClr val="FFFF00"/>
                </a:solidFill>
              </a:rPr>
              <a:t>འཇའ་ཚོན་གྱི་མངོན་བརྗོད།  དབང་བོ་ནི་ལྷའི་དབང་བོ་བརྒྱ་བྱིན་ཏེ།  མངོན་བརྗོད་དུ་འཇའ་ཚོན་ནི་བརྒྱ་བྱིན་གྱི་གཞུ་ཡིན་པར་བཤད་པ་སྟེ།  རིས་ནི་འཇའ་ཚོན་རི་མོའམ་ཁ་དོག་ལ་གོ་དགོས།</a:t>
            </a:r>
          </a:p>
          <a:p>
            <a:r>
              <a:rPr lang="bo-CN" altLang="zh-CN" sz="3600" dirty="0" smtClean="0">
                <a:solidFill>
                  <a:srgbClr val="FFFF00"/>
                </a:solidFill>
              </a:rPr>
              <a:t>ཆུ་གྲི</a:t>
            </a:r>
            <a:r>
              <a:rPr lang="en-US" altLang="zh-CN" sz="3600" dirty="0" smtClean="0">
                <a:solidFill>
                  <a:srgbClr val="FFFF00"/>
                </a:solidFill>
              </a:rPr>
              <a:t> ___</a:t>
            </a:r>
            <a:r>
              <a:rPr lang="bo-CN" altLang="zh-CN" sz="3600" dirty="0" smtClean="0">
                <a:solidFill>
                  <a:srgbClr val="FFFF00"/>
                </a:solidFill>
              </a:rPr>
              <a:t>གྲི་རྣོན་པོའི་མིང་།     </a:t>
            </a:r>
          </a:p>
          <a:p>
            <a:r>
              <a:rPr lang="bo-CN" altLang="zh-CN" sz="3600" dirty="0" smtClean="0">
                <a:solidFill>
                  <a:srgbClr val="FFFF00"/>
                </a:solidFill>
              </a:rPr>
              <a:t>ཆུ་བུར</a:t>
            </a:r>
            <a:r>
              <a:rPr lang="en-US" altLang="zh-CN" sz="3600" dirty="0" smtClean="0">
                <a:solidFill>
                  <a:srgbClr val="FFFF00"/>
                </a:solidFill>
              </a:rPr>
              <a:t> ___</a:t>
            </a:r>
            <a:r>
              <a:rPr lang="bo-CN" altLang="zh-CN" sz="3600" dirty="0" smtClean="0">
                <a:solidFill>
                  <a:srgbClr val="FFFF00"/>
                </a:solidFill>
              </a:rPr>
              <a:t>ཆུའི་ཝུ་བའི་མིང་།</a:t>
            </a:r>
          </a:p>
          <a:p>
            <a:r>
              <a:rPr lang="bo-CN" altLang="zh-CN" sz="3600" dirty="0" smtClean="0">
                <a:solidFill>
                  <a:srgbClr val="FFFF00"/>
                </a:solidFill>
              </a:rPr>
              <a:t>སྤུ་གྲི</a:t>
            </a:r>
            <a:r>
              <a:rPr lang="en-US" altLang="zh-CN" sz="3600" dirty="0" smtClean="0">
                <a:solidFill>
                  <a:srgbClr val="FFFF00"/>
                </a:solidFill>
              </a:rPr>
              <a:t> ___</a:t>
            </a:r>
            <a:r>
              <a:rPr lang="bo-CN" altLang="zh-CN" sz="3600" dirty="0" smtClean="0">
                <a:solidFill>
                  <a:srgbClr val="FFFF00"/>
                </a:solidFill>
              </a:rPr>
              <a:t>གྲི་རྣོ་དབལ་ཅན་གྱི་མིང་།  སྐྲ་བཞར་བྱེད་ཀྱི་གྲིའི་མིང་།</a:t>
            </a:r>
          </a:p>
          <a:p>
            <a:r>
              <a:rPr lang="bo-CN" altLang="zh-CN" sz="3600" dirty="0" smtClean="0">
                <a:solidFill>
                  <a:srgbClr val="FFFF00"/>
                </a:solidFill>
              </a:rPr>
              <a:t>གཙེས</a:t>
            </a:r>
            <a:r>
              <a:rPr lang="en-US" altLang="zh-CN" sz="3600" dirty="0" smtClean="0">
                <a:solidFill>
                  <a:srgbClr val="FFFF00"/>
                </a:solidFill>
              </a:rPr>
              <a:t> ___</a:t>
            </a:r>
            <a:r>
              <a:rPr lang="bo-CN" altLang="zh-CN" sz="3600" dirty="0" smtClean="0">
                <a:solidFill>
                  <a:srgbClr val="FFFF00"/>
                </a:solidFill>
              </a:rPr>
              <a:t>གནོད་པ་བྱས་ཏེ་འཁྲུགས་ལོང་སོགས་སློང་བའི་དོན།</a:t>
            </a:r>
          </a:p>
          <a:p>
            <a:r>
              <a:rPr lang="bo-CN" altLang="zh-CN" sz="3600" dirty="0" smtClean="0">
                <a:solidFill>
                  <a:srgbClr val="FFFF00"/>
                </a:solidFill>
              </a:rPr>
              <a:t>དྲེགས་པ</a:t>
            </a:r>
            <a:r>
              <a:rPr lang="en-US" altLang="zh-CN" sz="3600" dirty="0" smtClean="0">
                <a:solidFill>
                  <a:srgbClr val="FFFF00"/>
                </a:solidFill>
              </a:rPr>
              <a:t> ___</a:t>
            </a:r>
            <a:r>
              <a:rPr lang="bo-CN" altLang="zh-CN" sz="3600" dirty="0" smtClean="0">
                <a:solidFill>
                  <a:srgbClr val="FFFF00"/>
                </a:solidFill>
              </a:rPr>
              <a:t>རྒྱགས་པའམ་ཁེངས་པ་དང་།  ང་རྒྱལ་གྱི་མིང་།</a:t>
            </a:r>
          </a:p>
          <a:p>
            <a:r>
              <a:rPr lang="bo-CN" altLang="zh-CN" sz="3600" dirty="0" smtClean="0">
                <a:solidFill>
                  <a:srgbClr val="FFFF00"/>
                </a:solidFill>
              </a:rPr>
              <a:t>བ་ཚྭ</a:t>
            </a:r>
            <a:r>
              <a:rPr lang="en-US" altLang="zh-CN" sz="3600" dirty="0" smtClean="0">
                <a:solidFill>
                  <a:srgbClr val="FFFF00"/>
                </a:solidFill>
              </a:rPr>
              <a:t> ___</a:t>
            </a:r>
            <a:r>
              <a:rPr lang="bo-CN" altLang="zh-CN" sz="3600" dirty="0" smtClean="0">
                <a:solidFill>
                  <a:srgbClr val="FFFF00"/>
                </a:solidFill>
              </a:rPr>
              <a:t>ས་ནང་ནས་ཐོན་པའི་ཚྭ་རིགས་ཤིག་གི་མིང་།  ཚྭ྄ཅན་གྱི་ཆུའི་མིང་།</a:t>
            </a:r>
            <a:endParaRPr lang="zh-CN" alt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bc9e277cf849125a8c9ff4d10933b8f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图片 6" descr="pubu016_5730_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44824"/>
            <a:ext cx="9144000" cy="5013176"/>
          </a:xfrm>
          <a:prstGeom prst="rect">
            <a:avLst/>
          </a:prstGeom>
        </p:spPr>
      </p:pic>
      <p:sp>
        <p:nvSpPr>
          <p:cNvPr id="8" name="对角圆角矩形 7"/>
          <p:cNvSpPr/>
          <p:nvPr/>
        </p:nvSpPr>
        <p:spPr>
          <a:xfrm>
            <a:off x="1979712" y="260648"/>
            <a:ext cx="6984776" cy="158417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o-CN" altLang="zh-CN" sz="7200" dirty="0" smtClean="0"/>
              <a:t>༡.སྙན་རྩོམ་གྱི་གོ་དོན།</a:t>
            </a:r>
            <a:endParaRPr lang="zh-CN" altLang="en-US" sz="72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2492896"/>
            <a:ext cx="87484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</a:rPr>
              <a:t>☆</a:t>
            </a:r>
            <a:r>
              <a:rPr lang="bo-CN" altLang="zh-CN" sz="3600" dirty="0" smtClean="0"/>
              <a:t>  </a:t>
            </a:r>
            <a:r>
              <a:rPr lang="bo-CN" altLang="zh-CN" sz="5400" dirty="0" smtClean="0">
                <a:solidFill>
                  <a:srgbClr val="7030A0"/>
                </a:solidFill>
              </a:rPr>
              <a:t>སྒྲ་གདངས་ཀྱི་ཉམས་འགྱུར་མངོན་པར་གསལ་ཞིང་འཆར་སྒོ་ཡངས་པ།  བརྗོད་བྱའི་དོན་གཅིག་སྡུད་ཀྱི་རང་བཞིན་ལྡན་པའི་རྩོམ་རིག་གི་རྣམ་པ་ཞིག་ལ་བརྗོད་པ་ཡིན།</a:t>
            </a:r>
            <a:endParaRPr lang="zh-CN" altLang="en-US" sz="5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1770</Words>
  <Application>Microsoft Office PowerPoint</Application>
  <PresentationFormat>全屏显示(4:3)</PresentationFormat>
  <Paragraphs>58</Paragraphs>
  <Slides>18</Slides>
  <Notes>0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lenovo</dc:creator>
  <cp:lastModifiedBy>Administrator</cp:lastModifiedBy>
  <cp:revision>80</cp:revision>
  <dcterms:created xsi:type="dcterms:W3CDTF">2015-01-21T01:14:10Z</dcterms:created>
  <dcterms:modified xsi:type="dcterms:W3CDTF">2020-10-18T04:51:17Z</dcterms:modified>
</cp:coreProperties>
</file>