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306" r:id="rId3"/>
    <p:sldId id="314" r:id="rId4"/>
    <p:sldId id="288" r:id="rId5"/>
    <p:sldId id="292" r:id="rId6"/>
    <p:sldId id="307" r:id="rId7"/>
    <p:sldId id="308" r:id="rId8"/>
    <p:sldId id="309" r:id="rId9"/>
    <p:sldId id="291" r:id="rId10"/>
    <p:sldId id="289" r:id="rId11"/>
    <p:sldId id="310" r:id="rId12"/>
    <p:sldId id="311" r:id="rId13"/>
    <p:sldId id="294" r:id="rId14"/>
    <p:sldId id="312" r:id="rId15"/>
    <p:sldId id="313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37" autoAdjust="0"/>
  </p:normalViewPr>
  <p:slideViewPr>
    <p:cSldViewPr>
      <p:cViewPr>
        <p:scale>
          <a:sx n="75" d="100"/>
          <a:sy n="75" d="100"/>
        </p:scale>
        <p:origin x="-2664" y="-792"/>
      </p:cViewPr>
      <p:guideLst>
        <p:guide orient="horz" pos="2128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itchFamily="34" charset="0"/>
              <a:buNone/>
              <a:defRPr sz="12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itchFamily="34" charset="0"/>
              <a:buNone/>
              <a:defRPr sz="12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itchFamily="34" charset="0"/>
              <a:buNone/>
              <a:defRPr sz="12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AA6B0D-BFF6-4632-8188-E6CCC6D333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C00E1F34-6D72-4381-8624-520D226C7D3C}" type="slidenum">
              <a:rPr lang="zh-CN" altLang="en-US" smtClean="0">
                <a:latin typeface="Arial" charset="0"/>
              </a:rPr>
              <a:pPr>
                <a:buFont typeface="Arial" charset="0"/>
                <a:buNone/>
              </a:pPr>
              <a:t>10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BDEE-AC51-4288-85E2-B7F109C0C7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CFB20-0F8C-4F0C-A96A-CE95CAC375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A7F2-0756-4A4D-A785-89290CA5F0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F84EA-E28A-4D25-A97D-D1F4D3C66A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9F973-385B-4C7C-A35E-8D35D8D036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A3B8-0E14-4B75-9ACA-B73A0C7DA3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EDAC3-6B91-46DE-9452-3A9059AD55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F3D-0DF0-4BA5-95FD-46B62DCEBC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5347-E955-428F-AD89-2A8C8DBDE5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5B611-D191-48BC-83CA-2D322EA5F6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336C-8F6C-4867-9218-EEE4024881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itchFamily="34" charset="0"/>
              <a:buNone/>
              <a:defRPr sz="14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 typeface="Arial" pitchFamily="34" charset="0"/>
              <a:buNone/>
              <a:defRPr sz="1400" noProof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D27376B-2E37-4109-99C3-F79552A855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H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H:\བརྙན་མང་གཟུགས།多媒体\照片\新建文件夹 (2)\20171120_142804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:\བརྙན་མང་གཟུགས།多媒体\照片\ནར་མོའི་དབྱིབས།\QQ图片20160507062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/>
          <p:nvPr/>
        </p:nvSpPr>
        <p:spPr>
          <a:xfrm>
            <a:off x="-76078" y="762048"/>
            <a:ext cx="8686800" cy="8382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3600" b="1" cap="all" noProof="1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crosoft Himalaya" panose="01010100010101010101" pitchFamily="2" charset="0"/>
                <a:ea typeface="+mj-ea"/>
                <a:cs typeface="隶书"/>
                <a:sym typeface="+mn-ea"/>
              </a:rPr>
              <a:t> </a:t>
            </a:r>
            <a:r>
              <a:rPr lang="zh-CN" altLang="en-US" sz="3600" b="1" cap="all" noProof="1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crosoft Himalaya" panose="01010100010101010101" pitchFamily="2" charset="0"/>
                <a:ea typeface="+mj-ea"/>
                <a:cs typeface="隶书"/>
                <a:sym typeface="+mn-ea"/>
              </a:rPr>
              <a:t>ལྗོངས་ཞིང་ལྔའི་མཉམ་བསྒྲིགས་སློབ་གཞིའི་སློབ་གསོའི་སློབ་དེབ།</a:t>
            </a:r>
            <a:endParaRPr lang="zh-CN" altLang="en-US" sz="3600" b="1" cap="all" dirty="0">
              <a:ln>
                <a:solidFill>
                  <a:srgbClr val="7030A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crosoft Himalaya" panose="01010100010101010101" pitchFamily="2" charset="0"/>
              <a:ea typeface="+mj-ea"/>
              <a:cs typeface="隶书"/>
            </a:endParaRP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83355" y="1340768"/>
            <a:ext cx="2156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</a:rPr>
              <a:t>སློབ་ཚན</a:t>
            </a:r>
            <a:r>
              <a:rPr lang="bo-CN" altLang="zh-C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</a:rPr>
              <a:t>་བཅུ་དྲུག་པ།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Himalaya" pitchFamily="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7584" y="1905040"/>
            <a:ext cx="7401920" cy="213354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bo-CN" altLang="zh-CN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སྤྱང་བོ་དང་བླུན་པོ།</a:t>
            </a:r>
          </a:p>
        </p:txBody>
      </p:sp>
      <p:pic>
        <p:nvPicPr>
          <p:cNvPr id="2056" name="Picture 84" descr="C:\Users\Administrator\Desktop\教师教学类GIF配图\2005110515455398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14800"/>
            <a:ext cx="287496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C:\Users\Administrator\Desktop\教师教学类GIF配图\slide0059_image05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400" y="41910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5" descr="C:\Users\Administrator\Desktop\教师教学类GIF配图\2005110515563436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5088" y="3886200"/>
            <a:ext cx="33385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3"/>
          <p:cNvSpPr txBox="1">
            <a:spLocks noChangeArrowheads="1"/>
          </p:cNvSpPr>
          <p:nvPr/>
        </p:nvSpPr>
        <p:spPr bwMode="auto">
          <a:xfrm>
            <a:off x="3259857" y="5661248"/>
            <a:ext cx="55515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spc="100" dirty="0">
                <a:ln w="1800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icrosoft Himalaya" panose="01010100010101010101" pitchFamily="2" charset="0"/>
              </a:rPr>
              <a:t>བློ་གཅིག་སེམས་གཅིག་གིས་སློབ་ཁྲིད་ལ་ཉན་པར་བཀའ་དྲིན་ཆེ།</a:t>
            </a:r>
          </a:p>
        </p:txBody>
      </p:sp>
      <p:pic>
        <p:nvPicPr>
          <p:cNvPr id="38917" name="Picture 5" descr="H:\བརྙན་མང་གཟུགས།多媒体\照片\动画\8678563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514" y="914466"/>
            <a:ext cx="1257322" cy="91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I:\བརྙན་མང་གཟུགས།多媒体\照片\动画\876786786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1267" name="Picture 4" descr="I:\བརྙན་མང་གཟུགས།多媒体\照片\动画\IMG_584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8686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I:\བརྙན་མང་གཟུགས།多媒体\照片\动画\0007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9906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9388" y="1976438"/>
            <a:ext cx="89646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itchFamily="34" charset="0"/>
              </a:rPr>
              <a:t>                       </a:t>
            </a:r>
            <a:r>
              <a:rPr lang="bo-CN" altLang="zh-CN" sz="2800" dirty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Arial" pitchFamily="34" charset="0"/>
              </a:rPr>
              <a:t>སློབ་ཚན་གྱི་ནང་དོན་ལྟར་སྟོང་ཆ་སྐོང་བ།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༡.ཧ་ཅང་སྤྱང་པོའང་༼        ༽མིན།ཧ་ཅང་བླུན་པོའང་༼       ༽མིན།ཧ་ཅང་༼       ༽མཁས་པ་ཡིན་ན།ཕ་རྒན་དུ་བས་གསོད་བྱེད་དམ།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༢.ཁོས་བུས་ཤིང་མང་པོ་སྤུངས་ཏེ།སྡོང་བོ་དེར་མེ་སྦར་བ་དང་རྒན་པོ་དུ་བས་༼          ༽སྡོད་མ་ཐུབ་པར་ཡོང་།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༣.སྤྱང་པོའི་བསམ་པར༼         ༽སྐྱེས།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༤.བླུན་པོ་ཞིག་གིས་གཞན་གྱིས་གཏེར་དུ་སྦས་པའི་༼         ༽འོད་འཕྲོ་བ་ཞིག་རྙེས།</a:t>
            </a:r>
          </a:p>
        </p:txBody>
      </p:sp>
      <p:sp>
        <p:nvSpPr>
          <p:cNvPr id="31" name="矩形 30"/>
          <p:cNvSpPr/>
          <p:nvPr/>
        </p:nvSpPr>
        <p:spPr>
          <a:xfrm>
            <a:off x="3341822" y="1052736"/>
            <a:ext cx="32464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4400" dirty="0">
                <a:ln>
                  <a:solidFill>
                    <a:schemeClr val="bg1"/>
                  </a:solidFill>
                </a:ln>
              </a:rPr>
              <a:t> བློ་རིག་འགྲན་པའི་དོ་ར།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79613" y="2401888"/>
            <a:ext cx="9001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མཁས་པ་</a:t>
            </a:r>
            <a:endParaRPr lang="zh-CN" altLang="en-US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59338" y="2401888"/>
            <a:ext cx="7477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བླུན་པོ་</a:t>
            </a:r>
            <a:endParaRPr lang="zh-CN" altLang="en-US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732588" y="2401888"/>
            <a:ext cx="7477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སྤྱང་པོ་</a:t>
            </a:r>
            <a:endParaRPr lang="zh-CN" altLang="en-US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05525" y="3265488"/>
            <a:ext cx="1058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གདུགས་ཏེ་</a:t>
            </a:r>
            <a:endParaRPr lang="zh-CN" altLang="en-US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51050" y="3697288"/>
            <a:ext cx="1046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བསླུ་སེམས་</a:t>
            </a:r>
            <a:endParaRPr lang="zh-CN" altLang="en-US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40200" y="4076700"/>
            <a:ext cx="105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གཏེར་བུམ་</a:t>
            </a:r>
            <a:endParaRPr lang="zh-CN" altLang="en-US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50825" y="4508500"/>
            <a:ext cx="84978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                 </a:t>
            </a:r>
            <a:r>
              <a:rPr lang="bo-CN" altLang="zh-CN" sz="2800" dirty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Arial" pitchFamily="34" charset="0"/>
              </a:rPr>
              <a:t>གཤམ་གྱི་ཚིགས་བཅད་གོ་རིམ་བསྒྲིགས་ཏེ་ནང་དོན་འབྲི་དགོས།</a:t>
            </a:r>
          </a:p>
          <a:p>
            <a:pPr>
              <a:lnSpc>
                <a:spcPts val="3000"/>
              </a:lnSpc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༼    ༽གཟིགས་ལྤགས་བཀབ་པའི་བོང་བུ་ཡིས།།</a:t>
            </a:r>
          </a:p>
          <a:p>
            <a:pPr>
              <a:lnSpc>
                <a:spcPts val="3000"/>
              </a:lnSpc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༼    ༽རེ་ཞིག་གྲུབ་ཀྱང་ཐ་མར་བརླག།</a:t>
            </a:r>
          </a:p>
          <a:p>
            <a:pPr>
              <a:lnSpc>
                <a:spcPts val="3000"/>
              </a:lnSpc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༼    ༽ལོ་ཏོག་ཟས་མཐར་གཞན་གྱིས་བསད།།</a:t>
            </a:r>
          </a:p>
          <a:p>
            <a:pPr>
              <a:lnSpc>
                <a:spcPts val="3000"/>
              </a:lnSpc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༼    ༽ཧ་ཅང་གཡོ་སྒྱུ་མང་དྲག་ན།།</a:t>
            </a:r>
            <a:endParaRPr lang="zh-CN" altLang="en-US" sz="28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5148263" y="5497513"/>
            <a:ext cx="3671887" cy="190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5148263" y="6146800"/>
            <a:ext cx="3671887" cy="190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105275" y="4994275"/>
            <a:ext cx="1114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o-CN" altLang="zh-CN" sz="2800"/>
              <a:t>ནང་དོན་ནི་</a:t>
            </a:r>
            <a:endParaRPr lang="zh-CN" altLang="en-US" sz="2800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9750" y="6021388"/>
            <a:ext cx="300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༡</a:t>
            </a:r>
            <a:endParaRPr lang="zh-CN" altLang="en-US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27050" y="5210175"/>
            <a:ext cx="320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༢</a:t>
            </a:r>
            <a:endParaRPr lang="zh-CN" altLang="en-US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6413" y="4849813"/>
            <a:ext cx="320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༣</a:t>
            </a:r>
            <a:endParaRPr lang="zh-CN" altLang="en-US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06413" y="5589588"/>
            <a:ext cx="361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༤</a:t>
            </a:r>
            <a:endParaRPr lang="zh-CN" altLang="en-US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076825" y="4797425"/>
            <a:ext cx="383630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གཡོ་སྒྱུ་ཆེ་ན་ནམ་ཞིག་གཞན་གྱིས་ཤེས་འགྲོ་བས་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མི་ལ་མགོ་བསྐོར་གཏོང་མི་ཉན་པ་བསྟན་ཡོད།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4763"/>
            <a:ext cx="9124950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14282" y="1124744"/>
            <a:ext cx="87836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རྒྱུན་ཤེས།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༡.བོད་ཡིག་ལ་རྩ་བའི་དབྱེ་བ་ག་ཚོད་ཡོད།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  བོད་ཡིག་ལ་རྩ་བའི་དབྱེ་བ་གཉིས་ཡོད་དེ་དབྱངས་དང་གསལ་བཤད་ཡིན།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༢.བོད་ཡིག་གི་ཡིག་གཟུགས་ལ་རྩ་བའི་དབྱེ་བ་གང་དག་ཡོད།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  བོད་ཡིག་གི་ཡིག་གཟུགས་ལ་རྩ་བའི་དབྱེ་བ་གཉིས་ཡོད་དེ་དབུ་ཅན་དང་དབུ་མེད་ཡིན།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0363" y="4294188"/>
            <a:ext cx="18415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endParaRPr lang="zh-CN" altLang="en-US" sz="1050" noProof="1">
              <a:solidFill>
                <a:schemeClr val="accent6">
                  <a:lumMod val="75000"/>
                </a:schemeClr>
              </a:solidFill>
              <a:latin typeface="Microsoft Himalaya" panose="01010100010101010101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52" y="258309"/>
            <a:ext cx="3570208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རྨང་གཞིའི་ཤེས་བྱ།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6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བརྙན་མང་གཟུགས།多媒体\照片\动画\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:\བརྙན་མང་གཟུགས།多媒体\照片\动画\4564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54" y="533476"/>
            <a:ext cx="4667270" cy="91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20" y="563196"/>
            <a:ext cx="274145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FFC000"/>
                  </a:solidFill>
                </a:ln>
                <a:solidFill>
                  <a:srgbClr val="A6E30D"/>
                </a:solidFill>
                <a:latin typeface="Arial" pitchFamily="34" charset="0"/>
              </a:rPr>
              <a:t>ཉེ་ཚིག་དང་ལྡོག་ཟླ།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800" dirty="0">
              <a:ln>
                <a:solidFill>
                  <a:srgbClr val="FFC000"/>
                </a:solidFill>
              </a:ln>
              <a:solidFill>
                <a:srgbClr val="A6E30D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7848872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ཉེ་ཚིག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བླུན་པོ།→གླེན་པ།             ཤགས་འགྱེད།→བར་འདུམ།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ཟླ་བོ།→གྲོགས་པོ།             གསེར།→བཙོ་མ།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ལྡོག་ཟླ།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ལེགས།→ཉེས།                ཐུན་མོང་།→སོ་སོ།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ཆད་པ།→བྱ་དགའ།            བདེན།→རྫུན།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H:\བརྙན་མང་གཟུགས།多媒体\照片\动画\29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63888" y="614298"/>
            <a:ext cx="20129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8800" dirty="0">
                <a:ln>
                  <a:solidFill>
                    <a:srgbClr val="1DD333"/>
                  </a:solidFill>
                </a:ln>
              </a:rPr>
              <a:t>ལས་བྱ།</a:t>
            </a:r>
            <a:endParaRPr lang="zh-CN" altLang="en-US" sz="8800" dirty="0">
              <a:ln>
                <a:solidFill>
                  <a:srgbClr val="1DD333"/>
                </a:solidFill>
              </a:ln>
            </a:endParaRP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990600" y="1905000"/>
            <a:ext cx="6781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o-CN" altLang="zh-CN" sz="3200">
                <a:solidFill>
                  <a:srgbClr val="FFFF00"/>
                </a:solidFill>
                <a:latin typeface="Microsoft Himalaya" pitchFamily="2" charset="0"/>
              </a:rPr>
              <a:t>༡.སྤྱང་པོ་དེ་ནི་མི་ཇི་འདྲ་ཞིག་ཡིན་པ་དང་།ཁོའི་སྤྱོད་ཚུལ་དེ་འགྲིག་གམ་མི་འགྲིག  རྒྱུ་མཚན་ཅི།    ལན་ཐོབས།</a:t>
            </a:r>
          </a:p>
          <a:p>
            <a:r>
              <a:rPr lang="bo-CN" altLang="zh-CN" sz="3200">
                <a:solidFill>
                  <a:srgbClr val="FFFF00"/>
                </a:solidFill>
                <a:latin typeface="Microsoft Himalaya" pitchFamily="2" charset="0"/>
              </a:rPr>
              <a:t>༢.སློབ་ཚན་འདི་ལས་ང་ཚོར་གནས་ལུགས་ཅི་ཞིག་བསྟན་ཡོད།</a:t>
            </a:r>
          </a:p>
          <a:p>
            <a:r>
              <a:rPr lang="bo-CN" altLang="zh-CN" sz="3200">
                <a:solidFill>
                  <a:srgbClr val="002060"/>
                </a:solidFill>
                <a:latin typeface="Microsoft Himalaya" pitchFamily="2" charset="0"/>
              </a:rPr>
              <a:t>ཁྱིམ་སྦྱོང་ལས་བྱ།</a:t>
            </a:r>
          </a:p>
          <a:p>
            <a:r>
              <a:rPr lang="bo-CN" altLang="zh-CN" sz="3200">
                <a:solidFill>
                  <a:srgbClr val="FFFF00"/>
                </a:solidFill>
                <a:latin typeface="Microsoft Himalaya" pitchFamily="2" charset="0"/>
              </a:rPr>
              <a:t> སློབ་ཚན་ཐེངས་གཉིས་ནས་གསུམ་ཀློག་དགོས།   ༼བློར་འཛིན་དགོས།༽</a:t>
            </a:r>
            <a:endParaRPr lang="zh-CN" altLang="en-US" sz="3200">
              <a:solidFill>
                <a:srgbClr val="FFFF00"/>
              </a:solidFill>
              <a:latin typeface="Microsoft Himalaya" pitchFamily="2" charset="0"/>
            </a:endParaRPr>
          </a:p>
          <a:p>
            <a:endParaRPr lang="zh-CN" altLang="en-US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23528" y="188640"/>
            <a:ext cx="856895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bo-CN" altLang="zh-C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Himalaya" panose="01010100010101010101" pitchFamily="2" charset="0"/>
              </a:rPr>
              <a:t>རི་མོར་བལྟས་ནས་བྱ་དངོས་ཀྱི་མིང་ངོས་འཛིན་པ།༼ གྱོན་ཆས། ༽</a:t>
            </a:r>
            <a:endParaRPr lang="zh-CN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Himalaya" panose="01010100010101010101" pitchFamily="2" charset="0"/>
            </a:endParaRPr>
          </a:p>
        </p:txBody>
      </p:sp>
      <p:pic>
        <p:nvPicPr>
          <p:cNvPr id="15364" name="Picture 4" descr="C:\Users\Administrator\Desktop\7894561621 - 副本\微信图片_20180621184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908050"/>
            <a:ext cx="3887787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Administrator\Desktop\7894561621 - 副本\微信图片_20180621184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052513"/>
            <a:ext cx="439261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23528" y="3284984"/>
            <a:ext cx="11031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འཇུར་རྟ།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4314" y="3284984"/>
            <a:ext cx="128753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ཕྱིང་འབོས།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4477" y="5949280"/>
            <a:ext cx="11031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སོག་ལྷམ།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2306" y="5951021"/>
            <a:ext cx="12939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པགས་ལྷམ།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2996952"/>
            <a:ext cx="13067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འཇའ་ཆེན།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7285" y="2780928"/>
            <a:ext cx="11031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ཕྲུག་ལྷམ།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2120" y="4293096"/>
            <a:ext cx="283763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ཟོམ་པ་སྣ་གཉིས། རས་ཟོམ།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2080" y="6023029"/>
            <a:ext cx="13067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ལྷམ་སྐྱ་སུག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36296" y="6021288"/>
            <a:ext cx="183575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ཧོར་ལྷམ་ཉ་མགོ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I:\བརྙན་མང་གཟུགས།多媒体\照片\动画\17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:\བརྙན་མང་གཟུགས།多媒体\照片\动画\5465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332656"/>
            <a:ext cx="7992888" cy="31547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19900" b="1" dirty="0">
                <a:ln/>
                <a:solidFill>
                  <a:schemeClr val="accent3"/>
                </a:solidFill>
                <a:latin typeface="Arial" pitchFamily="34" charset="0"/>
              </a:rPr>
              <a:t>བཀའ་དྲིན་ཆེ།</a:t>
            </a:r>
            <a:endParaRPr lang="zh-CN" altLang="en-US" sz="19900" b="1" dirty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3140968"/>
            <a:ext cx="6912768" cy="31547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19900" b="1">
                <a:ln/>
                <a:solidFill>
                  <a:schemeClr val="accent3"/>
                </a:solidFill>
                <a:latin typeface="Arial" pitchFamily="34" charset="0"/>
              </a:rPr>
              <a:t>སླར</a:t>
            </a:r>
            <a:r>
              <a:rPr lang="bo-CN" altLang="zh-CN" sz="19900" b="1">
                <a:ln/>
                <a:solidFill>
                  <a:schemeClr val="accent3"/>
                </a:solidFill>
                <a:latin typeface="Arial" pitchFamily="34" charset="0"/>
              </a:rPr>
              <a:t>་མཇལ</a:t>
            </a:r>
            <a:r>
              <a:rPr lang="bo-CN" altLang="zh-CN" sz="19900" b="1" dirty="0">
                <a:ln/>
                <a:solidFill>
                  <a:schemeClr val="accent3"/>
                </a:solidFill>
                <a:latin typeface="Arial" pitchFamily="34" charset="0"/>
              </a:rPr>
              <a:t>།</a:t>
            </a:r>
            <a:endParaRPr lang="zh-CN" altLang="en-US" sz="19900" b="1" dirty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:\བརྙན་མང་གཟུགས།多媒体\照片\动画\00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བརྙན་མང་གཟུགས།多媒体\照片\正方形\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56895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87824" y="836712"/>
            <a:ext cx="312457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4000" dirty="0">
                <a:ln>
                  <a:solidFill>
                    <a:srgbClr val="7030A0"/>
                  </a:solidFill>
                </a:ln>
              </a:rPr>
              <a:t>ཁ་བྱང་ལ་འགྲེལ་བ་བྱེད་པ།</a:t>
            </a:r>
          </a:p>
          <a:p>
            <a:pPr>
              <a:defRPr/>
            </a:pPr>
            <a:endParaRPr lang="zh-CN" altLang="en-US" sz="40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751" y="1484784"/>
            <a:ext cx="7649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སྤྱང་པོ</a:t>
            </a: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4653136"/>
            <a:ext cx="7649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བླུན་པོ</a:t>
            </a: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3140968"/>
            <a:ext cx="53412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དང</a:t>
            </a:r>
          </a:p>
          <a:p>
            <a:pPr>
              <a:defRPr/>
            </a:pP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1538789"/>
            <a:ext cx="597666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rgbClr val="00B050"/>
                  </a:solidFill>
                </a:ln>
              </a:rPr>
              <a:t>སྤྱང་ཞེས་པ་ནི་རིག་པ་རྣོ་བའམ་མྱོང་ཚོར་གསལ་བའི་དོན།པོ་ནི་བདག་པོ་སྟོན་པའི་སྒྲ་ཞིག་ཡིན།པ་པོ་བ་བོ་མ་མོ་དང་།།ཅན་ལྡན་མཁན་རྣམས་བདག་པོའི་སྒྲ།</a:t>
            </a:r>
          </a:p>
          <a:p>
            <a:pPr>
              <a:defRPr/>
            </a:pPr>
            <a:endParaRPr lang="zh-CN" altLang="en-US" sz="2800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3194973"/>
            <a:ext cx="612068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rgbClr val="00B050"/>
                  </a:solidFill>
                </a:ln>
              </a:rPr>
              <a:t>༡.མིང་དང་ཚིག་སྔ་ཕྱི་སྤེལ་བྱེད་ཀྱི་ཚིག་ཕྲད་ཅིག་ཡིན།དགེ་རྒན་དང་སློབ་མ་ལྟ་བུ།༢.སྦྱོར་ཚིག༼དཔེར་ན།སྒྲིག་ལམ་དང་མ་འགལ།རྩ་ཁྲིམས་དང་འགལ་མི་རུང་།</a:t>
            </a:r>
          </a:p>
          <a:p>
            <a:pPr>
              <a:defRPr/>
            </a:pPr>
            <a:endParaRPr lang="zh-CN" altLang="en-US" sz="2800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4653136"/>
            <a:ext cx="612068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2800" dirty="0">
                <a:ln>
                  <a:solidFill>
                    <a:srgbClr val="00B050"/>
                  </a:solidFill>
                </a:ln>
              </a:rPr>
              <a:t>རིག་པ་རྟུལ་བའམ་ཤེས་རིག་རྨོངས་པའི་མི།དཔེར་ན།བླུན་པོའི་ཡོན་ཏན་ཁར་འབྱིན་ཏེ།།མཁས་པའི་ཡོན་ཏན་ཁོང་དུ་སྦེད།།ལྟ་བུ།མིང་གི་རྣམས་གྲངས་ལ་གླེན་པ་དང་རྨོངས་པའོ།།</a:t>
            </a:r>
            <a:endParaRPr lang="zh-CN" altLang="en-US" sz="2800" dirty="0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" descr="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2931122" y="-152306"/>
            <a:ext cx="29370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6000" dirty="0">
                <a:ln w="18415" cmpd="sng">
                  <a:solidFill>
                    <a:srgbClr val="1DD3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Himalaya" pitchFamily="2" charset="0"/>
              </a:rPr>
              <a:t>ཐ་སྙད་འགྲེལ་བ།</a:t>
            </a:r>
            <a:endParaRPr lang="bo-CN" altLang="zh-CN" sz="6000" dirty="0">
              <a:ln w="18415" cmpd="sng">
                <a:solidFill>
                  <a:srgbClr val="1DD3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zh-CN" altLang="en-US" sz="6000" dirty="0">
              <a:ln w="18415" cmpd="sng">
                <a:solidFill>
                  <a:srgbClr val="1DD3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</a:endParaRPr>
          </a:p>
        </p:txBody>
      </p:sp>
      <p:sp>
        <p:nvSpPr>
          <p:cNvPr id="40" name="文本框 5"/>
          <p:cNvSpPr txBox="1">
            <a:spLocks noChangeArrowheads="1"/>
          </p:cNvSpPr>
          <p:nvPr/>
        </p:nvSpPr>
        <p:spPr bwMode="auto">
          <a:xfrm>
            <a:off x="76318" y="1025441"/>
            <a:ext cx="22634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བསླུ་སེམས།→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1827674" y="1025441"/>
            <a:ext cx="73163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གཡོ་སྒྱུ་དང་རྫུན་གཏམ་གྱིས་མགོ་སྐོར་གཏོང་བའི་དོན།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102" name="图片 18" descr="IMG_575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112830" y="1961545"/>
            <a:ext cx="22634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སྦྲན།→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1403648" y="1961545"/>
            <a:ext cx="73163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བརྡ་བཏང་བའམ་འབོད་པ་དང་འགུག་པའི་དོན།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文本框 5"/>
          <p:cNvSpPr txBox="1">
            <a:spLocks noChangeArrowheads="1"/>
          </p:cNvSpPr>
          <p:nvPr/>
        </p:nvSpPr>
        <p:spPr bwMode="auto">
          <a:xfrm>
            <a:off x="107504" y="2969657"/>
            <a:ext cx="22634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བསྙད།→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" name="文本框 7"/>
          <p:cNvSpPr txBox="1">
            <a:spLocks noChangeArrowheads="1"/>
          </p:cNvSpPr>
          <p:nvPr/>
        </p:nvSpPr>
        <p:spPr bwMode="auto">
          <a:xfrm>
            <a:off x="1331640" y="2969657"/>
            <a:ext cx="73163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བཤད་པའི་བརྡ་རྙིང་།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" name="文本框 5"/>
          <p:cNvSpPr txBox="1">
            <a:spLocks noChangeArrowheads="1"/>
          </p:cNvSpPr>
          <p:nvPr/>
        </p:nvSpPr>
        <p:spPr bwMode="auto">
          <a:xfrm>
            <a:off x="107504" y="3905761"/>
            <a:ext cx="280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དཔང་གསོལ་བ།→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2" name="文本框 7"/>
          <p:cNvSpPr txBox="1">
            <a:spLocks noChangeArrowheads="1"/>
          </p:cNvSpPr>
          <p:nvPr/>
        </p:nvSpPr>
        <p:spPr bwMode="auto">
          <a:xfrm>
            <a:off x="2368242" y="3905761"/>
            <a:ext cx="731632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བདེན་པ་ཡིན་པའི་རྒྱུ་མཚན་བཤད་པའམ་མནའ་བསྐྱལ་བའི་དོན།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文本框 5"/>
          <p:cNvSpPr txBox="1">
            <a:spLocks noChangeArrowheads="1"/>
          </p:cNvSpPr>
          <p:nvPr/>
        </p:nvSpPr>
        <p:spPr bwMode="auto">
          <a:xfrm>
            <a:off x="107504" y="4769857"/>
            <a:ext cx="280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ཤགས་ཕྱེ་བ།→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1907704" y="4769857"/>
            <a:ext cx="731632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རྒྱུ་མཚན་བཤད་ནས་བདེན་རྫུན་གྱི་དབྱེ་བ་ཕྱེ་བ་ལ་གོ་དགོས།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07504" y="5705961"/>
            <a:ext cx="280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བྲུལ།→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1115616" y="5705961"/>
            <a:ext cx="731632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ཐོར་བའམ་ལྷུང་བའི་དོན།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བརྙན་མང་གཟུགས།多媒体\照片\动画\345634563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文本框 7"/>
          <p:cNvSpPr txBox="1">
            <a:spLocks noChangeArrowheads="1"/>
          </p:cNvSpPr>
          <p:nvPr/>
        </p:nvSpPr>
        <p:spPr bwMode="auto">
          <a:xfrm>
            <a:off x="3059832" y="548680"/>
            <a:ext cx="23791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7200" dirty="0">
                <a:ln>
                  <a:solidFill>
                    <a:srgbClr val="1B0AF6"/>
                  </a:solidFill>
                </a:ln>
                <a:latin typeface="Microsoft Himalaya" pitchFamily="2" charset="0"/>
              </a:rPr>
              <a:t>སློབ་ཚན་ངོ་སྤྲོད།</a:t>
            </a:r>
          </a:p>
          <a:p>
            <a:pPr>
              <a:defRPr/>
            </a:pPr>
            <a:endParaRPr lang="zh-CN" altLang="en-US" sz="7200" dirty="0">
              <a:ln>
                <a:solidFill>
                  <a:srgbClr val="1B0AF6"/>
                </a:solidFill>
              </a:ln>
              <a:latin typeface="Microsoft Himalaya" pitchFamily="2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71600" y="1958854"/>
            <a:ext cx="74888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4000" dirty="0">
                <a:ln>
                  <a:solidFill>
                    <a:srgbClr val="7030A0"/>
                  </a:solidFill>
                </a:ln>
              </a:rPr>
              <a:t>     སློབ་ཚན་འདིའི་ནང་དུ་སྤྱང་བོ་དང་བླུན་པོའི་བར་གྱི་ཀླན་ཀ་ཞིག་བྲིས་ཏེ། ཧ་ཅང་གཡོ་སྒྱུ་མང་དྲགས་ན། རེ་ཞིག་འགྲུབ་ཀྱང་ཐ་མར་བརླགས་ཞེས་པའི་གནས་ལུགས་བསྟན་ཡོད། སློབ་ཚན་འདི་ནི་ཚིག་ལྷུག་རྩོམ་ཡིག་ཅིག་ཡིན།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6443663" y="476250"/>
            <a:ext cx="2089150" cy="1584325"/>
          </a:xfrm>
          <a:prstGeom prst="wedgeEllipseCallout">
            <a:avLst>
              <a:gd name="adj1" fmla="val 13052"/>
              <a:gd name="adj2" fmla="val 59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o-CN" altLang="zh-CN" sz="2800" dirty="0">
                <a:solidFill>
                  <a:srgbClr val="FF0000"/>
                </a:solidFill>
              </a:rPr>
              <a:t>སྙད་ཀའམ་རྩོད་གཞི་བཙུགས་པའི་དོན།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074738" y="981075"/>
            <a:ext cx="292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b="1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  <a:endParaRPr lang="zh-CN" altLang="en-US" sz="2800" b="1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157163" y="1628775"/>
            <a:ext cx="434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གཏེར་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ཞེས་པ་ནི་མཛོད་དམ་དངོས་པོ་དང་ནུས་ཤུགས་མང་པོ་གནས་པའི་ཡུལ་ཏེ།དཔེར་ན།ཆུ་གཏེར།ཡོན་ཏན་གྱི་གཏེར།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79388" y="2924175"/>
            <a:ext cx="43434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སྦས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ཞེས་པ་ནི་འདས་པ་སྟེ།དངོས་པོ་སོགས་ཀྱིས་མི་མཐོང་བ་བྱེད་པའི་དོན།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57163" y="3771900"/>
            <a:ext cx="4486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བུམ་པ་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ཞེས་པ་ནི་ཁ་གཡེར་བ་དང་ལྟོ་ལྡིར་བའི་སྣོད་ཅིག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79388" y="4275138"/>
            <a:ext cx="44878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ཐད་དུ་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ཞེས་པ་ནི་འདིར་གམ་དུ་འམ་མདུན་དུ་ཞེས་པའི་དོན།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9388" y="5141913"/>
            <a:ext cx="44878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འོ་ན་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ཚིག་གི་འགོར་སྦྱར་ན་སླར་དྲི་བ་སྟོན་པ་དྲིས་པ།ཁྱོད་སློབ་གྲྭ་ལ་འགྲོ་བ་ཡིན་ནམ་མིན།དྲིས་པ།འོ་ན་ཁྱོད་གང་ལ་འགྲོ་རྒྱུ་ཡིན་ལྟ་བུ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4692650" y="965200"/>
            <a:ext cx="42719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ཐུན་མོང་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༡.སྒེར་གྱི་ལྡོག་ཟླ་སྟེ།གཉིས་སམ་ཡོངས་ལ་དབང་བའི་ལམ་ལུགས་སམ་རྒྱུ་ནོར་སོགས་ཀྱི་དོན།༢.ཁྱད་པར་བའི་ལྡོག་ཟླ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4692650" y="2276475"/>
            <a:ext cx="427196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བསླུ་སེམས་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ཞེས་པ་ནི་གཡོ་སྒྱུ་དང་རྫུན་གཏམ་གྱིས་མགོ་སྐོར་བའི་དོན།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4643438" y="3141663"/>
            <a:ext cx="42719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སྦྲན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ཞེས་པ་ནི་བརྡ་བཏང་བའམ་འབོད་པའམ་འགུག་པའི་དོན།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643438" y="4005263"/>
            <a:ext cx="42719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མི་སྣང་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༡.མངོན་གསལ་མེད་པའམ།མཐོང་མི་ཐུབ་པའི་དོན།༢.ཡོད་པ་མ་ཡིན་པའམ་མེད་པ་སྟེ།སྐྱོན་ཆ་མི་སྣང་བ་ཞེས་པ་ལྟ་བུ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4643438" y="5516563"/>
            <a:ext cx="42719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ན་རེ་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ཞེས་པ་ནི་མིའི་མིང་གི་མཐར་སྦྱར་ན་དེའི་རྗེས་ཀྱི་ཚིག་ནི་མི་དེས་བཤད་པའི་སྐད་ཆ་ཡིན་པ་སྟོན།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1074738" y="981075"/>
            <a:ext cx="292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b="1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  <a:endParaRPr lang="zh-CN" altLang="en-US" sz="2800" b="1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157163" y="1628775"/>
            <a:ext cx="434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ཐུག་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ཞེས་པ་ནི་༡.ཕན་ཚན་འཕྲད་པའི་དོན།འདིར་རྒྱུ་མཚན་ལ་འཕྲད་པའི་དོན།༢.སླེབས་པའི་དོན།༣.རེག་པའི་དོན།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9388" y="2981325"/>
            <a:ext cx="434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འོས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ལས་ཚིག་གི་མཐར་སྦྱར་ན་རུང་བའམ་ཆོག་པའི་དོན།འདིར་འོས་མེད་ཅེས་པ་ནི་འཚམ་པའམ་མཐུན་པ་ཞིག་མེད་ཅེས་པའི་དོན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57163" y="4437063"/>
            <a:ext cx="43434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དུས་བཏབ་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ཅེས་པ་ནི་མི་དང་མིའི་བར་དུ་བྱ་བ་ཞིག་བྱེད་པའི་ཆེད་དུ་ལྷན་དུ་འཛོམས་པའི་དུས་ངེས་ཅན་ཞིག་གཏན་ཁེལ་བྱས་པའི་དོན།འདི་ལ་དུས་བཅད་དང་དུས་གདབ་ཅེས་འབྲི་བའང་ཡོད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4716463" y="966788"/>
            <a:ext cx="434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མ་ཉེས་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ཞེས་པ་ནི་བྱས་ཉེས་མེད་བཞིན་དུ་ཡོད་ཚུལ་གྱི་ཁ་འཕང་འགེལ་བ།མ་ཉེས་ཁག་གཡོགས།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4692650" y="1844675"/>
            <a:ext cx="4343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དཔང་གསོལ་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ཞེས་པའི་</a:t>
            </a: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དཔང་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ཞེས་པ་ནི་བྱ་དངོས་ལ་དོགས་པ་གཅོད་བྱེད་ཀྱི་རྟགས་དང་རྟེན་གཞི་ཁྱད་པར་བའི་མིང་།</a:t>
            </a: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གསོལ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་བ་ནི་ལས་ཚིག་གི་མཐར་སྦྱར་ན་རང་གི་རེ་འདུན་བསྒྲུབ་པ་གཞན་ལ་ཞུ་བ་བྱས་པའི་དོན།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4692650" y="3644900"/>
            <a:ext cx="4127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བསྙད་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ཅེས་པ་ནི་མ་འོངས་པ་དང་འདས་པ་ཡིན་ལ།བཤད་པའམ་བརྗོད་པའི་དོན།ད་ལྟ་བ་ལ་སྙད་དང་།སྐུལ་ཚིག་ལ་སྙོད་འབྲི་དགོས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4643438" y="5105400"/>
            <a:ext cx="4249737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ཤགས་ཕྱེ་བ་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འི་ཤགས་ཞེས་པ་ནི་བཞད་གད་སློང་རེས་བྱེད་པའི་དགའ་རྩེད་ཀྱི་གླུ་གཞས།གླུ་ཤགས་རྒྱག་པའོ།།འདིར་ཁ་མཆུ་རྒྱག་པའི་རྩོད་གཏམ་གྱི་འགོ་བརྩམས་པ་ལ་གོ་དགོས</a:t>
            </a:r>
            <a:r>
              <a:rPr lang="bo-CN" altLang="zh-CN" sz="32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ts val="2400"/>
              </a:lnSpc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1074738" y="981075"/>
            <a:ext cx="292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b="1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  <a:endParaRPr lang="zh-CN" altLang="en-US" sz="2800" b="1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157163" y="1628775"/>
            <a:ext cx="434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བྲུལ་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ཞེས་པ་ནི་སིལ་བུར་འཐོར་བའི་དོན།འདིར་བྲུལ་ཞེས་པ་ནི་རྒན་པོ་དེ་རྐང་ལག་སྐུམ་ནས་རིལ་ནས་ཐོན་པའམ་མྱུར་མོར་ཐོན་པ་ལ་གོ་དགོས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79388" y="2924175"/>
            <a:ext cx="434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གཏད་</a:t>
            </a: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ཅེས་པ་ནི་༡.ཡིད་ཆེས་པ་པ་སྟེ།མི་དམངས་ལ་བློ་གཏད་དོ།ཞེས་པ་ལྟ་བུ།༢.འདིར་སྤྱིན་པའམ་སྤྲོད་པའི་དོན།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57163" y="4635500"/>
            <a:ext cx="434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༡.སྤྱང་པོས་དེ་ལྟ་ན་ལེགས་ཀྱིས།ངེད་གཉིས་ཀྱི་ཐུན་མོང་དུ་བྱའོ།།ཞེས་པའི་ཚིག་ཟུར་ལས་ཅི་ཞིག་རྟོགས་ཐུབ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4643438" y="981075"/>
            <a:ext cx="434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༡.ལན</a:t>
            </a:r>
            <a:r>
              <a:rPr lang="bo-CN" altLang="zh-CN" sz="2800" dirty="0">
                <a:latin typeface="Arial" pitchFamily="34" charset="0"/>
              </a:rPr>
              <a:t>།</a:t>
            </a: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སྤྱང་པོ་དེ་ནི་ངོ་ཚ་དང་བྲལ་ཞིང་ཧམ་སེམས་ཆེ་བ་ཞིག་ཡིན་པ་རྟོགས་ཐུབ།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4643438" y="1773238"/>
            <a:ext cx="434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༢.༼ཧ་ཅང་སྤྱང་པོའང་མཁས་པ་མིན།ཧ་ཅང་བླུན་པོའང་བླུན་པོ་མིན།ཧ་ཅང་སྤྱང་པོ་མཁས་པ་ཡིན་ན།ཕ་རྒན་དུ་བས་གསོད་བྱེད་དམ༽ཞེས་པའི་ནང་དུ་དོན་ཅི་ཞིག་བཤད་ཡོད།</a:t>
            </a:r>
            <a:endParaRPr lang="bo-CN" altLang="zh-CN" sz="2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4621213" y="3641725"/>
            <a:ext cx="43434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700"/>
              </a:lnSpc>
              <a:buFont typeface="Arial" pitchFamily="34" charset="0"/>
              <a:buNone/>
              <a:defRPr/>
            </a:pPr>
            <a:r>
              <a:rPr lang="bo-CN" altLang="zh-CN" sz="28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༢.ལན།</a:t>
            </a:r>
            <a:r>
              <a:rPr lang="bo-CN" altLang="zh-C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ཚིག་འདིའི་ནང་དུ་བློ་རྣོ་བའི་མི་ཐམས་ཅད་ནི་མཁས་པ་ཡིན་པའི་ངེས་པ་མེད་ལ།ཡང་རིག་པ་རྟུལ་པོ་ཡིན་པ་ཐམས་ཅད་བླུན་པོ་ཡིན་པའི་ངེས་པ་མེད།རྒྱུ་མཚན་ནི་གལ་ཏེ་བློ་རྣོ་བའི་མི་ནི་མཁས་པ་ཡིན་ན་རང་གི་ཨ་ཕ་གསོད་དམ་ཞེས་འདྲི་ཚིག་ཅིག་འདྲིས་ནས།སྤྱང་པོ་དང་བླུན་པོ་སུ་ཡིན་རུང་གཙོ་བོ་བདེན་དོན་ལ་བརྩི་བཀུར་དང་བགྲོད་ལམ་མ་ནོར་བ་ཞིག་འདེམས་དགོས་པ་བཤད་ཡོ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267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1074738" y="981075"/>
            <a:ext cx="292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00" b="1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  <a:endParaRPr lang="zh-CN" altLang="en-US" sz="2800" b="1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157162" y="2078846"/>
            <a:ext cx="44148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002060"/>
                  </a:solidFill>
                </a:ln>
              </a:rPr>
              <a:t>མི་སྤྱང་པོ་དེས་མི་གླེན་པ་དེའི་གསེར་རང་གཅིག་པུས་ཧམ་འཛིན་བྱེད་པའི་ཆེད་དུ་གཡོ་སྒྱུའི་སྦྱོར་བ་གསུམ་བྱས་ཡོད་དེ་གང་དག་ཡིན་པ་བཤད་ཤེས་སམ། </a:t>
            </a:r>
          </a:p>
          <a:p>
            <a:pPr>
              <a:defRPr/>
            </a:pPr>
            <a:endParaRPr lang="bo-CN" altLang="zh-CN" sz="3600" dirty="0">
              <a:ln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4644008" y="2050970"/>
            <a:ext cx="434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200" dirty="0">
                <a:ln>
                  <a:solidFill>
                    <a:srgbClr val="002060"/>
                  </a:solidFill>
                </a:ln>
              </a:rPr>
              <a:t>ལན། </a:t>
            </a:r>
            <a:r>
              <a:rPr lang="bo-CN" altLang="zh-CN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༡.གསེར་བརྐུས་ནས་ས་གཞན་དུ་སྦས་པ། ༢.གསེར་རྐུ་མཁན་གླེན་པ་རེད་ཅེས་བཤད་ནས་རྒྱལ་བོའི་མདུན་དུ་ཁྲིད་དེ་ཆད་པ་གཅོད་དུ་འཇུག་རྩིས་བྱས་པ། ༣.ནགས་ཀྱི་ལྷ་ལ་འདྲི་དགོས་ཟེར་ནས་རང་གི་ཨ་ཕ་སྡོང་བོའི་ཁོག་ཏུ་སྦས་པ་དང་། གསེར་བླུན་པོས་བརྐུས་སོ་ཞེས་བཤད་དུ་བཅུག་པ།</a:t>
            </a:r>
          </a:p>
          <a:p>
            <a:pPr>
              <a:defRPr/>
            </a:pPr>
            <a:endParaRPr lang="bo-CN" altLang="zh-C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3491880" y="332656"/>
            <a:ext cx="18549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54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བརྗོད་དོན།</a:t>
            </a:r>
            <a:endParaRPr lang="zh-CN" altLang="en-US" sz="54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9552" y="1268760"/>
            <a:ext cx="792459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rgbClr val="7030A0"/>
                  </a:solidFill>
                </a:ln>
              </a:rPr>
              <a:t>     གཏམ་རྒྱུད་འདིའི་ནང་དུ་མི་སྤྱང་པོ་ཞིག་གིས་གཡོ་སྒྱུ་ལ་བརྟེན་ནས་མི་གླེན་པ་གཞུང་དྲང་ཞིག་གི་ལག་ནས་གསེར་བུམ་པ་གང་གཡོ་འཕྲོག་བྱེད་རྩིས་བྱས་ཀྱང་། གཡོ་སྒྱུའི་སྦྱོར་བ་མ་འགྲུབ་པར་མཐར་རང་ཉིད་ཕུང་བའི་གནས་ཚུལ་ཞིག་བཤད་ཡོད་ཅིང་། དོན་དེ་བརྒྱུད་ནས་ང་ཚོས་བྱ་བ་ཅི་ཞིག་བྱས་ཀྱང་། རང་དོན་ཁོ་ན་བསམས་ནས་ཧམ་པ་ཆེ་དྲགས་ན། མཐའ་མར་རང་ཉིད་འཕུང་བར་འགྱུར་བ་བཤད་དེ། མི་གཞུང་དྲང་དང་བློས་ཐུབ་ཅིག བསམ་པ་རྣམ་དག་དང་ཡ་རབས་ཚུལ་ལྡན་གྱི་མི་ཞིག་བྱེད་དགོས་པ་གསལ་བོར་བརྗོད་ཡོད།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1757</Words>
  <Application>Microsoft Office PowerPoint</Application>
  <PresentationFormat>全屏显示(4:3)</PresentationFormat>
  <Paragraphs>113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Arial</vt:lpstr>
      <vt:lpstr>宋体</vt:lpstr>
      <vt:lpstr>Calibri</vt:lpstr>
      <vt:lpstr>Microsoft Himalaya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101</cp:revision>
  <dcterms:created xsi:type="dcterms:W3CDTF">2017-07-08T15:53:00Z</dcterms:created>
  <dcterms:modified xsi:type="dcterms:W3CDTF">2022-12-04T13:36:34Z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