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7" r:id="rId4"/>
    <p:sldId id="260" r:id="rId5"/>
    <p:sldId id="346" r:id="rId6"/>
    <p:sldId id="333" r:id="rId7"/>
    <p:sldId id="268" r:id="rId8"/>
    <p:sldId id="276" r:id="rId9"/>
    <p:sldId id="263" r:id="rId10"/>
    <p:sldId id="270" r:id="rId11"/>
    <p:sldId id="265" r:id="rId12"/>
    <p:sldId id="266" r:id="rId13"/>
    <p:sldId id="267" r:id="rId14"/>
    <p:sldId id="344" r:id="rId15"/>
    <p:sldId id="342" r:id="rId1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20">
          <p15:clr>
            <a:srgbClr val="A4A3A4"/>
          </p15:clr>
        </p15:guide>
        <p15:guide id="2" pos="38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-216" y="-78"/>
      </p:cViewPr>
      <p:guideLst>
        <p:guide orient="horz" pos="2120"/>
        <p:guide pos="38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91351489253098E-2"/>
          <c:y val="0.104479789873048"/>
          <c:w val="0.932457427131832"/>
          <c:h val="0.891142565299869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608F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E899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60-42A3-A0DE-815FBD83C71A}"/>
              </c:ext>
            </c:extLst>
          </c:dPt>
          <c:dPt>
            <c:idx val="1"/>
            <c:invertIfNegative val="0"/>
            <c:bubble3D val="0"/>
            <c:spPr>
              <a:solidFill>
                <a:srgbClr val="E26A6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60-42A3-A0DE-815FBD83C71A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F560-42A3-A0DE-815FBD83C71A}"/>
              </c:ext>
            </c:extLst>
          </c:dPt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0.31</c:v>
                </c:pt>
                <c:pt idx="1">
                  <c:v>0.43</c:v>
                </c:pt>
                <c:pt idx="2">
                  <c:v>0.56000000000000005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560-42A3-A0DE-815FBD83C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209384576"/>
        <c:axId val="209386112"/>
      </c:barChart>
      <c:catAx>
        <c:axId val="209384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9386112"/>
        <c:crosses val="autoZero"/>
        <c:auto val="1"/>
        <c:lblAlgn val="ctr"/>
        <c:lblOffset val="100"/>
        <c:noMultiLvlLbl val="0"/>
      </c:catAx>
      <c:valAx>
        <c:axId val="2093861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93845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6760" y="1117600"/>
            <a:ext cx="9718040" cy="2035810"/>
          </a:xfrm>
        </p:spPr>
        <p:txBody>
          <a:bodyPr>
            <a:normAutofit fontScale="90000"/>
          </a:bodyPr>
          <a:lstStyle/>
          <a:p>
            <a:r>
              <a:rPr lang="en-US" altLang="zh-CN" sz="7200" b="1" dirty="0">
                <a:latin typeface="Microsoft Himalaya" panose="01010100010101010101" charset="0"/>
                <a:cs typeface="Microsoft Himalaya" panose="01010100010101010101" charset="0"/>
              </a:rPr>
              <a:t/>
            </a:r>
            <a:br>
              <a:rPr lang="en-US" altLang="zh-CN" sz="7200" b="1" dirty="0">
                <a:latin typeface="Microsoft Himalaya" panose="01010100010101010101" charset="0"/>
                <a:cs typeface="Microsoft Himalaya" panose="01010100010101010101" charset="0"/>
              </a:rPr>
            </a:br>
            <a:r>
              <a:rPr lang="en-US" altLang="zh-CN" sz="7200" b="1" dirty="0">
                <a:latin typeface="Microsoft Himalaya" panose="01010100010101010101" charset="0"/>
                <a:cs typeface="Microsoft Himalaya" panose="01010100010101010101" charset="0"/>
              </a:rPr>
              <a:t/>
            </a:r>
            <a:br>
              <a:rPr lang="en-US" altLang="zh-CN" sz="7200" b="1" dirty="0">
                <a:latin typeface="Microsoft Himalaya" panose="01010100010101010101" charset="0"/>
                <a:cs typeface="Microsoft Himalaya" panose="01010100010101010101" charset="0"/>
              </a:rPr>
            </a:br>
            <a:r>
              <a:rPr lang="en-US" altLang="zh-CN" sz="7200" b="1" dirty="0">
                <a:latin typeface="Microsoft Himalaya" panose="01010100010101010101" charset="0"/>
                <a:cs typeface="Microsoft Himalaya" panose="01010100010101010101" charset="0"/>
              </a:rPr>
              <a:t>༄༅། །</a:t>
            </a:r>
            <a:r>
              <a:rPr lang="en-US" altLang="zh-CN" sz="7200" b="1" dirty="0" err="1">
                <a:latin typeface="Microsoft Himalaya" panose="01010100010101010101" charset="0"/>
                <a:cs typeface="Microsoft Himalaya" panose="01010100010101010101" charset="0"/>
              </a:rPr>
              <a:t>མ་བུ་གཉིས་ཀྱི་མཛད་རྗེས</a:t>
            </a:r>
            <a:r>
              <a:rPr lang="en-US" altLang="zh-CN" sz="7200" b="1" dirty="0">
                <a:latin typeface="Microsoft Himalaya" panose="01010100010101010101" charset="0"/>
                <a:cs typeface="Microsoft Himalaya" panose="01010100010101010101" charset="0"/>
              </a:rPr>
              <a:t>།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923546" y="3577523"/>
            <a:ext cx="8098790" cy="845447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Microsoft Himalaya" panose="01010100010101010101" charset="0"/>
                <a:cs typeface="Microsoft Himalaya" panose="01010100010101010101" charset="0"/>
              </a:rPr>
              <a:t> </a:t>
            </a:r>
            <a:r>
              <a:rPr lang="zh-CN" altLang="en-US" sz="3200" dirty="0">
                <a:latin typeface="Microsoft Himalaya" panose="01010100010101010101" charset="0"/>
                <a:cs typeface="Microsoft Himalaya" panose="01010100010101010101" charset="0"/>
              </a:rPr>
              <a:t>གྲགས་པ་འབྱུང་གནས།</a:t>
            </a:r>
          </a:p>
          <a:p>
            <a:r>
              <a:rPr lang="zh-CN" altLang="en-US" sz="3200" dirty="0">
                <a:latin typeface="Microsoft Himalaya" panose="01010100010101010101" charset="0"/>
                <a:cs typeface="Microsoft Himalaya" panose="01010100010101010101" charset="0"/>
              </a:rPr>
              <a:t>         </a:t>
            </a:r>
          </a:p>
        </p:txBody>
      </p:sp>
      <p:sp>
        <p:nvSpPr>
          <p:cNvPr id="4" name="五边形 3"/>
          <p:cNvSpPr/>
          <p:nvPr/>
        </p:nvSpPr>
        <p:spPr>
          <a:xfrm>
            <a:off x="1381761" y="316864"/>
            <a:ext cx="1935480" cy="36829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343661" y="332604"/>
            <a:ext cx="2011680" cy="4603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Microsoft Himalaya" panose="01010100010101010101" charset="0"/>
                <a:cs typeface="Microsoft Himalaya" panose="01010100010101010101" charset="0"/>
              </a:rPr>
              <a:t>ལོ་རིམ་བརྒྱད་པའི་སྟོད་ཆ།</a:t>
            </a:r>
          </a:p>
        </p:txBody>
      </p:sp>
      <p:sp>
        <p:nvSpPr>
          <p:cNvPr id="6" name="燕尾形 5"/>
          <p:cNvSpPr/>
          <p:nvPr/>
        </p:nvSpPr>
        <p:spPr>
          <a:xfrm>
            <a:off x="3145154" y="307341"/>
            <a:ext cx="1670686" cy="37782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183254" y="301826"/>
            <a:ext cx="1935480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Microsoft Himalaya" panose="01010100010101010101" charset="0"/>
                <a:cs typeface="Microsoft Himalaya" panose="01010100010101010101" charset="0"/>
              </a:rPr>
              <a:t>སློབ་ཚན་བདུན་པ།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16890" y="1825625"/>
            <a:ext cx="11527155" cy="4772660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燕尾形箭头 3"/>
          <p:cNvSpPr/>
          <p:nvPr/>
        </p:nvSpPr>
        <p:spPr>
          <a:xfrm>
            <a:off x="9922" y="220277"/>
            <a:ext cx="2777490" cy="132524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1232" y="220277"/>
            <a:ext cx="10515600" cy="1325880"/>
          </a:xfrm>
        </p:spPr>
        <p:txBody>
          <a:bodyPr>
            <a:normAutofit/>
          </a:bodyPr>
          <a:lstStyle/>
          <a:p>
            <a:r>
              <a:rPr lang="en-US" altLang="zh-CN" sz="4800" dirty="0" err="1">
                <a:latin typeface="Microsoft Himalaya" panose="01010100010101010101" charset="0"/>
                <a:cs typeface="Microsoft Himalaya" panose="01010100010101010101" charset="0"/>
              </a:rPr>
              <a:t>ཁག</a:t>
            </a:r>
            <a:r>
              <a:rPr lang="zh-CN" altLang="en-US" sz="4800" dirty="0">
                <a:latin typeface="Microsoft Himalaya" panose="01010100010101010101" charset="0"/>
                <a:cs typeface="Microsoft Himalaya" panose="01010100010101010101" charset="0"/>
              </a:rPr>
              <a:t>་བཞི་པ།          (</a:t>
            </a:r>
            <a:r>
              <a:rPr lang="zh-CN" altLang="en-US" dirty="0">
                <a:latin typeface="Microsoft Himalaya" panose="01010100010101010101" charset="0"/>
                <a:cs typeface="Microsoft Himalaya" panose="01010100010101010101" charset="0"/>
              </a:rPr>
              <a:t>རང་བྱུང་ཚན་པ་བརྒྱད་པ།)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7525" y="1825625"/>
            <a:ext cx="11674475" cy="4773295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zh-CN" sz="4000" dirty="0">
                <a:latin typeface="Microsoft Himalaya" panose="01010100010101010101" charset="0"/>
                <a:cs typeface="Microsoft Himalaya" panose="01010100010101010101" charset="0"/>
              </a:rPr>
              <a:t>      </a:t>
            </a:r>
            <a:r>
              <a:rPr lang="zh-CN" altLang="en-US" sz="4000" dirty="0">
                <a:latin typeface="Microsoft Himalaya" panose="01010100010101010101" charset="0"/>
                <a:cs typeface="Microsoft Himalaya" panose="01010100010101010101" charset="0"/>
              </a:rPr>
              <a:t>ཚན་པ་འདི་ནི་མཇུག་བསྡུ་བའི་ཚིག་སྟེ་</a:t>
            </a:r>
            <a:r>
              <a:rPr lang="zh-CN" altLang="en-US" sz="4000" dirty="0">
                <a:solidFill>
                  <a:srgbClr val="FF0000"/>
                </a:solidFill>
                <a:latin typeface="Microsoft Himalaya" panose="01010100010101010101" charset="0"/>
                <a:cs typeface="Microsoft Himalaya" panose="01010100010101010101" charset="0"/>
              </a:rPr>
              <a:t>མེས་རྒྱལ་ནི་་དྲིན་ཅན་མ་ཡུམ</a:t>
            </a:r>
            <a:r>
              <a:rPr lang="en-US" altLang="zh-CN" sz="4000" dirty="0">
                <a:solidFill>
                  <a:srgbClr val="FF0000"/>
                </a:solidFill>
                <a:latin typeface="Microsoft Himalaya" panose="01010100010101010101" charset="0"/>
                <a:cs typeface="Microsoft Himalaya" panose="01010100010101010101" charset="0"/>
              </a:rPr>
              <a:t>་</a:t>
            </a:r>
            <a:r>
              <a:rPr lang="zh-CN" altLang="en-US" sz="4000" dirty="0">
                <a:latin typeface="Microsoft Himalaya" panose="01010100010101010101" charset="0"/>
                <a:cs typeface="Microsoft Himalaya" panose="01010100010101010101" charset="0"/>
              </a:rPr>
              <a:t>ལྟར་ཤེས་རབ་ཆེ་ཞིང</a:t>
            </a:r>
            <a:r>
              <a:rPr lang="en-US" altLang="zh-CN" sz="4000" dirty="0">
                <a:latin typeface="Microsoft Himalaya" panose="01010100010101010101" charset="0"/>
                <a:cs typeface="Microsoft Himalaya" panose="01010100010101010101" charset="0"/>
              </a:rPr>
              <a:t>་</a:t>
            </a:r>
            <a:r>
              <a:rPr lang="zh-CN" altLang="en-US" sz="4000" dirty="0">
                <a:latin typeface="Microsoft Himalaya" panose="01010100010101010101" charset="0"/>
                <a:cs typeface="Microsoft Himalaya" panose="01010100010101010101" charset="0"/>
              </a:rPr>
              <a:t>།</a:t>
            </a:r>
            <a:r>
              <a:rPr lang="en-US" altLang="zh-CN" sz="4000" dirty="0">
                <a:latin typeface="Microsoft Himalaya" panose="01010100010101010101" charset="0"/>
                <a:cs typeface="Microsoft Himalaya" panose="01010100010101010101" charset="0"/>
              </a:rPr>
              <a:t> </a:t>
            </a:r>
            <a:r>
              <a:rPr lang="zh-CN" altLang="en-US" sz="4000" dirty="0">
                <a:latin typeface="Microsoft Himalaya" panose="01010100010101010101" charset="0"/>
                <a:cs typeface="Microsoft Himalaya" panose="01010100010101010101" charset="0"/>
              </a:rPr>
              <a:t>བརྩོན་འགྲུས་ལྡན་ལ།</a:t>
            </a:r>
            <a:r>
              <a:rPr lang="en-US" altLang="zh-CN" sz="4000" dirty="0">
                <a:latin typeface="Microsoft Himalaya" panose="01010100010101010101" charset="0"/>
                <a:cs typeface="Microsoft Himalaya" panose="01010100010101010101" charset="0"/>
              </a:rPr>
              <a:t> </a:t>
            </a:r>
            <a:r>
              <a:rPr lang="zh-CN" altLang="en-US" sz="4000" dirty="0">
                <a:latin typeface="Microsoft Himalaya" panose="01010100010101010101" charset="0"/>
                <a:cs typeface="Microsoft Himalaya" panose="01010100010101010101" charset="0"/>
              </a:rPr>
              <a:t>སྐྱེ་འགྲོ་རྣམས་རང་གི་བུ་ཕྲུག་བཞིན་དུ་དྲིན་གྱིས་བསྐྱངས་པས་མི་དམངས་ཀྱི་བསྟོད་བྱའི་ཡུལ་དུ་གྱུར་བ་དང་།མཁས་མཛངས་ལྡན་པའི་ཀྲུང་གོ་གུང་ཁྲན་ཏང་གི་མ་ཡུམ་གྱི་དྲིན་ལན་འཇལ་བའི་ཆེད་དུ་མེས་རྒྱལ་འཛུགས་སྐྲུན་ལ་བྱས་རྗེས་རབས་དང་རིམ་པ་བཞག་པས།</a:t>
            </a:r>
            <a:r>
              <a:rPr lang="en-US" altLang="zh-CN" sz="4000" dirty="0">
                <a:latin typeface="Microsoft Himalaya" panose="01010100010101010101" charset="0"/>
                <a:cs typeface="Microsoft Himalaya" panose="01010100010101010101" charset="0"/>
              </a:rPr>
              <a:t> </a:t>
            </a:r>
            <a:r>
              <a:rPr lang="zh-CN" altLang="en-US" sz="4000" dirty="0">
                <a:latin typeface="Microsoft Himalaya" panose="01010100010101010101" charset="0"/>
                <a:cs typeface="Microsoft Himalaya" panose="01010100010101010101" charset="0"/>
              </a:rPr>
              <a:t>མི་དམངས་ཀྱི་སྤྱི</a:t>
            </a:r>
            <a:r>
              <a:rPr lang="en-US" altLang="zh-CN" sz="4000" dirty="0">
                <a:latin typeface="Microsoft Himalaya" panose="01010100010101010101" charset="0"/>
                <a:cs typeface="Microsoft Himalaya" panose="01010100010101010101" charset="0"/>
              </a:rPr>
              <a:t>་བོ</a:t>
            </a:r>
            <a:r>
              <a:rPr lang="zh-CN" altLang="en-US" sz="4000" dirty="0">
                <a:latin typeface="Microsoft Himalaya" panose="01010100010101010101" charset="0"/>
                <a:cs typeface="Microsoft Himalaya" panose="01010100010101010101" charset="0"/>
              </a:rPr>
              <a:t>འི་རྒྱན་ཏེ་གོང་བཀུར་བྱེད་ཡུལ་དུ་གྱུར་བ་གསལ་བོ་བྱས་ཡོད།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箭头 3"/>
          <p:cNvSpPr/>
          <p:nvPr/>
        </p:nvSpPr>
        <p:spPr>
          <a:xfrm>
            <a:off x="0" y="-34290"/>
            <a:ext cx="6087745" cy="152844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8808" y="156906"/>
            <a:ext cx="10515600" cy="1325563"/>
          </a:xfrm>
        </p:spPr>
        <p:txBody>
          <a:bodyPr>
            <a:noAutofit/>
          </a:bodyPr>
          <a:lstStyle/>
          <a:p>
            <a:r>
              <a:rPr lang="zh-CN" altLang="en-US" sz="4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/>
            </a:r>
            <a:br>
              <a:rPr lang="zh-CN" altLang="en-US" sz="4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</a:br>
            <a:r>
              <a:rPr lang="en-US" altLang="zh-CN" sz="5400" dirty="0" err="1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དྲུག་པ</a:t>
            </a:r>
            <a:r>
              <a:rPr lang="en-US" altLang="zh-CN" sz="54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 </a:t>
            </a:r>
            <a:r>
              <a:rPr lang="en-US" altLang="en-US" sz="54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བསམ་གཞིག་དང་ལག་ལེན།</a:t>
            </a:r>
            <a:r>
              <a:rPr lang="zh-CN" altLang="en-US" sz="5400" dirty="0">
                <a:latin typeface="Microsoft Himalaya" panose="01010100010101010101" charset="0"/>
                <a:cs typeface="Microsoft Himalaya" panose="01010100010101010101" charset="0"/>
              </a:rPr>
              <a:t/>
            </a:r>
            <a:br>
              <a:rPr lang="zh-CN" altLang="en-US" sz="5400" dirty="0">
                <a:latin typeface="Microsoft Himalaya" panose="01010100010101010101" charset="0"/>
                <a:cs typeface="Microsoft Himalaya" panose="01010100010101010101" charset="0"/>
              </a:rPr>
            </a:br>
            <a:endParaRPr lang="zh-CN" altLang="en-US" sz="5400" dirty="0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5" y="1598295"/>
            <a:ext cx="12101195" cy="533082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3600" dirty="0">
                <a:latin typeface="Microsoft Himalaya" panose="01010100010101010101" charset="0"/>
                <a:cs typeface="Microsoft Himalaya" panose="01010100010101010101" charset="0"/>
              </a:rPr>
              <a:t>“མ་བུ་གཉིས་ཀྱིས་མཛད”་ཞེས་པའི་མ་བུ་གཉིས་གང་ལ་འཛིན་དགོས།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600" dirty="0">
                <a:solidFill>
                  <a:srgbClr val="FF0000"/>
                </a:solidFill>
                <a:latin typeface="Microsoft Himalaya" panose="01010100010101010101" charset="0"/>
                <a:cs typeface="Microsoft Himalaya" panose="01010100010101010101" charset="0"/>
              </a:rPr>
              <a:t>     ལན། མ་བུ་གཉིས་ཀྱི་མ་ནི་མེས་རྒྱལ་དང་བུ་ནི་ཀྲུང་གོ་གུང་ཁྲན་ཏང་ལ་ངོས་འཛིན་དགོས།</a:t>
            </a:r>
          </a:p>
          <a:p>
            <a:pPr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3600" dirty="0">
                <a:latin typeface="Microsoft Himalaya" panose="01010100010101010101" charset="0"/>
                <a:cs typeface="Microsoft Himalaya" panose="01010100010101010101" charset="0"/>
              </a:rPr>
              <a:t>ཀྲུང་གོའི་ལོ་རྒྱུས་དེབ་ཐེར་དུ་བཀོད་པའི་བསྐལ་ཆེན་བཞི་ནི་གང་དག་ཡིན།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600" dirty="0">
                <a:solidFill>
                  <a:srgbClr val="FF0000"/>
                </a:solidFill>
                <a:latin typeface="Microsoft Himalaya" panose="01010100010101010101" charset="0"/>
                <a:cs typeface="Microsoft Himalaya" panose="01010100010101010101" charset="0"/>
              </a:rPr>
              <a:t>     ལན། རྒྱལ་ནང་གསར་བརྗེའི་དམག་འཁྲུག་ཐེངས་དང་པོ་དང་ཐེངས་གཉིས་པ། འཇར་འགོག་དམག་འཁྲུག   བཅིངས་འགྲོལ་དམག་འཁྲུག་དེ་ལ་རྒྱལ་ནང་གསར་བརྗེའི་དམག་འཁྲུག་ཐེངས་གསུམ་པ་ཡང་ཟེར་བཅས་ཡིན།</a:t>
            </a:r>
            <a:endParaRPr lang="zh-CN" altLang="en-US" sz="3600" dirty="0">
              <a:latin typeface="Microsoft Himalaya" panose="01010100010101010101" charset="0"/>
              <a:cs typeface="Microsoft Himalaya" panose="01010100010101010101" charset="0"/>
            </a:endParaRPr>
          </a:p>
          <a:p>
            <a:pPr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3600" dirty="0">
                <a:latin typeface="Microsoft Himalaya" panose="01010100010101010101" charset="0"/>
                <a:cs typeface="Microsoft Himalaya" panose="01010100010101010101" charset="0"/>
              </a:rPr>
              <a:t>pཡི་རྨི་ལམ་དུ་བྱུང་བའི་གསེར་གྱི་སྐར་ལྔ་དང་དངུལ་གྱི་ཐོ་བ། ཟངས་ཀྱི་ཟོར་བ་སོགས་ཀྱིས་ཅི་ཞིག་མཚོན་ཡོད།</a:t>
            </a:r>
          </a:p>
          <a:p>
            <a:pPr>
              <a:lnSpc>
                <a:spcPct val="12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Microsoft Himalaya" panose="01010100010101010101" charset="0"/>
                <a:cs typeface="Microsoft Himalaya" panose="01010100010101010101" charset="0"/>
              </a:rPr>
              <a:t>          ལན། ཏང་དང་གསར་རྗེ།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矩形 84"/>
          <p:cNvSpPr/>
          <p:nvPr/>
        </p:nvSpPr>
        <p:spPr>
          <a:xfrm>
            <a:off x="685800" y="1825625"/>
            <a:ext cx="10823575" cy="45504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燕尾形箭头 3"/>
          <p:cNvSpPr/>
          <p:nvPr/>
        </p:nvSpPr>
        <p:spPr>
          <a:xfrm>
            <a:off x="38205" y="162960"/>
            <a:ext cx="6438900" cy="15003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5550" y="310807"/>
            <a:ext cx="10515600" cy="1325563"/>
          </a:xfrm>
        </p:spPr>
        <p:txBody>
          <a:bodyPr>
            <a:noAutofit/>
          </a:bodyPr>
          <a:lstStyle/>
          <a:p>
            <a:r>
              <a:rPr lang="zh-CN" altLang="en-US" sz="480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/>
            </a:r>
            <a:br>
              <a:rPr lang="zh-CN" altLang="en-US" sz="4800">
                <a:latin typeface="Microsoft Himalaya" panose="01010100010101010101" charset="0"/>
                <a:cs typeface="Microsoft Himalaya" panose="01010100010101010101" charset="0"/>
                <a:sym typeface="+mn-ea"/>
              </a:rPr>
            </a:br>
            <a:r>
              <a:rPr lang="en-US" altLang="zh-CN" sz="540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བདུན་པ། </a:t>
            </a:r>
            <a:r>
              <a:rPr lang="en-US" altLang="en-US" sz="540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སྤྱི</a:t>
            </a:r>
            <a:r>
              <a:rPr lang="zh-CN" altLang="en-US" sz="540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་བསྡོམས།</a:t>
            </a:r>
            <a:r>
              <a:rPr lang="zh-CN" altLang="en-US" sz="5400">
                <a:latin typeface="Microsoft Himalaya" panose="01010100010101010101" charset="0"/>
                <a:cs typeface="Microsoft Himalaya" panose="01010100010101010101" charset="0"/>
              </a:rPr>
              <a:t/>
            </a:r>
            <a:br>
              <a:rPr lang="zh-CN" altLang="en-US" sz="5400">
                <a:latin typeface="Microsoft Himalaya" panose="01010100010101010101" charset="0"/>
                <a:cs typeface="Microsoft Himalaya" panose="01010100010101010101" charset="0"/>
              </a:rPr>
            </a:br>
            <a:endParaRPr lang="zh-CN" altLang="en-US" sz="5400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3490"/>
            <a:ext cx="10515600" cy="4351655"/>
          </a:xfrm>
        </p:spPr>
        <p:txBody>
          <a:bodyPr>
            <a:normAutofit fontScale="97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       </a:t>
            </a:r>
            <a:r>
              <a:rPr lang="zh-CN" altLang="en-US" sz="3600" dirty="0">
                <a:latin typeface="Microsoft Himalaya" panose="01010100010101010101" charset="0"/>
                <a:cs typeface="Microsoft Himalaya" panose="01010100010101010101" charset="0"/>
              </a:rPr>
              <a:t>སློབ་ཚན་འདི་རུ་བསྡུས་བརྗོད་ཀྱི་འབྲི་ཐབས་སྤྱད་དེ་རང་རེའི་མེས་རྒྱལ་དེ་མ་ཡུམ་གྱི་གཟུགས་སུ་བཀོད་པ་དང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་</a:t>
            </a:r>
            <a:r>
              <a:rPr lang="zh-CN" altLang="en-US" sz="3600" dirty="0">
                <a:latin typeface="Microsoft Himalaya" panose="01010100010101010101" charset="0"/>
                <a:cs typeface="Microsoft Himalaya" panose="01010100010101010101" charset="0"/>
              </a:rPr>
              <a:t>།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  </a:t>
            </a:r>
            <a:r>
              <a:rPr lang="zh-CN" altLang="en-US" sz="3600" dirty="0">
                <a:latin typeface="Microsoft Himalaya" panose="01010100010101010101" charset="0"/>
                <a:cs typeface="Microsoft Himalaya" panose="01010100010101010101" charset="0"/>
              </a:rPr>
              <a:t>ཀྲུང་གོ་གུང་ཁྲན་ཏང་དབུ་བརྙེས་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པ</a:t>
            </a:r>
            <a:r>
              <a:rPr lang="zh-CN" altLang="en-US" sz="3600" dirty="0">
                <a:latin typeface="Microsoft Himalaya" panose="01010100010101010101" charset="0"/>
                <a:cs typeface="Microsoft Himalaya" panose="01010100010101010101" charset="0"/>
              </a:rPr>
              <a:t>་དེ་མ་ཡུམ་གྱིས་བུ་ཕྲུག་བཙས་པའི་གཟུགས་སུ་བཀོད་པ།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 </a:t>
            </a:r>
            <a:r>
              <a:rPr lang="zh-CN" altLang="en-US" sz="3600" dirty="0">
                <a:latin typeface="Microsoft Himalaya" panose="01010100010101010101" charset="0"/>
                <a:cs typeface="Microsoft Himalaya" panose="01010100010101010101" charset="0"/>
              </a:rPr>
              <a:t>ཏང་གིས་ཕྱིའི་བཙན་འཛུལ་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ལ་</a:t>
            </a:r>
            <a:r>
              <a:rPr lang="zh-CN" altLang="en-US" sz="3600" dirty="0">
                <a:latin typeface="Microsoft Himalaya" panose="01010100010101010101" charset="0"/>
                <a:cs typeface="Microsoft Himalaya" panose="01010100010101010101" charset="0"/>
              </a:rPr>
              <a:t>འགོག་རྒོལ་དང་།མེས་རྒྱལ་བཅ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ི</a:t>
            </a:r>
            <a:r>
              <a:rPr lang="zh-CN" altLang="en-US" sz="3600" dirty="0">
                <a:latin typeface="Microsoft Himalaya" panose="01010100010101010101" charset="0"/>
                <a:cs typeface="Microsoft Himalaya" panose="01010100010101010101" charset="0"/>
              </a:rPr>
              <a:t>ངས་གྲོལ་དང་འཛུགས་སྐྲུན་བྱས་པ་དེ་བུ་རྒོད་ཀྱི་དགྲ་འདུལ་གཉིས་སྐྱོང་བྱས་པའི་གཟུགས་སུ་བཀོད་པ་བཅས་བྱས་ཏེ།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 </a:t>
            </a:r>
            <a:r>
              <a:rPr lang="zh-CN" altLang="en-US" sz="3600" dirty="0">
                <a:latin typeface="Microsoft Himalaya" panose="01010100010101010101" charset="0"/>
                <a:cs typeface="Microsoft Himalaya" panose="01010100010101010101" charset="0"/>
              </a:rPr>
              <a:t>བརྗོད་བྱ་གཟུགས་སྣང་ཅན་དང་གསོན་ཉམས་ལྡན་པ་ཞིག་ཏུ་བྲིས་ཡོད་པ་རེད།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 </a:t>
            </a:r>
            <a:r>
              <a:rPr lang="zh-CN" altLang="en-US" sz="3600" dirty="0">
                <a:latin typeface="Microsoft Himalaya" panose="01010100010101010101" charset="0"/>
                <a:cs typeface="Microsoft Himalaya" panose="01010100010101010101" charset="0"/>
              </a:rPr>
              <a:t>མདོར་ན་སློབ་ཚན་འདི་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སྦྱངས་པ</a:t>
            </a:r>
            <a:r>
              <a:rPr lang="zh-CN" altLang="en-US" sz="3600" dirty="0">
                <a:latin typeface="Microsoft Himalaya" panose="01010100010101010101" charset="0"/>
                <a:cs typeface="Microsoft Himalaya" panose="01010100010101010101" charset="0"/>
              </a:rPr>
              <a:t>་བརྒྱུད།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 </a:t>
            </a:r>
            <a:r>
              <a:rPr lang="zh-CN" altLang="en-US" sz="3600" dirty="0">
                <a:latin typeface="Microsoft Himalaya" panose="01010100010101010101" charset="0"/>
                <a:cs typeface="Microsoft Himalaya" panose="01010100010101010101" charset="0"/>
              </a:rPr>
              <a:t>སློབ་ཕྲུག་ཚོས་རླབས་ཆེ་བའི་ཀྲུང་གོ་གུང་ཁྲན་ཏང་གི་བཀའ་དྲིན་སྙིང་ལ་བཅངས་ནས།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 </a:t>
            </a:r>
            <a:r>
              <a:rPr lang="zh-CN" altLang="en-US" sz="3600" dirty="0">
                <a:latin typeface="Microsoft Himalaya" panose="01010100010101010101" charset="0"/>
                <a:cs typeface="Microsoft Himalaya" panose="01010100010101010101" charset="0"/>
              </a:rPr>
              <a:t>མེས་རྒྱལ་ལ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་</a:t>
            </a:r>
            <a:r>
              <a:rPr lang="zh-CN" altLang="en-US" sz="3600" dirty="0">
                <a:latin typeface="Microsoft Himalaya" panose="01010100010101010101" charset="0"/>
                <a:cs typeface="Microsoft Himalaya" panose="01010100010101010101" charset="0"/>
              </a:rPr>
              <a:t>དགའ་ཞེན་དང་འཛུགས་སྐྲུན་གྱི་ལས་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ལ་</a:t>
            </a:r>
            <a:r>
              <a:rPr lang="zh-CN" altLang="en-US" sz="3600" dirty="0">
                <a:latin typeface="Microsoft Himalaya" panose="01010100010101010101" charset="0"/>
                <a:cs typeface="Microsoft Himalaya" panose="01010100010101010101" charset="0"/>
              </a:rPr>
              <a:t>བརྩོན་པ་ལྷོད་མེད་དང་སྙིང་སྟོབས་བརྟན་པོ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་</a:t>
            </a:r>
            <a:r>
              <a:rPr lang="zh-CN" altLang="en-US" sz="3600" dirty="0">
                <a:latin typeface="Microsoft Himalaya" panose="01010100010101010101" charset="0"/>
                <a:cs typeface="Microsoft Himalaya" panose="01010100010101010101" charset="0"/>
              </a:rPr>
              <a:t>སྐྱེས་དགོས་པ་བསྟན་ཡོད།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波形 4"/>
          <p:cNvSpPr/>
          <p:nvPr/>
        </p:nvSpPr>
        <p:spPr>
          <a:xfrm>
            <a:off x="0" y="247430"/>
            <a:ext cx="4163695" cy="1719580"/>
          </a:xfrm>
          <a:prstGeom prst="wav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191" y="193119"/>
            <a:ext cx="4161155" cy="132588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              </a:t>
            </a:r>
            <a:br>
              <a:rPr lang="en-US" altLang="zh-CN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</a:br>
            <a:r>
              <a:rPr lang="en-US" altLang="zh-CN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</a:t>
            </a:r>
            <a:br>
              <a:rPr lang="en-US" altLang="zh-CN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</a:br>
            <a:r>
              <a:rPr lang="en-US" altLang="en-US" sz="5400" dirty="0" err="1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བརྒྱད་པ</a:t>
            </a:r>
            <a:r>
              <a:rPr lang="en-US" altLang="en-US" sz="54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 </a:t>
            </a:r>
            <a:r>
              <a:rPr lang="zh-CN" altLang="en-US" sz="54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ལས་བྱ་བཀོད་སྒྲིག</a:t>
            </a:r>
            <a:r>
              <a:rPr lang="zh-CN" altLang="en-US" sz="5400" dirty="0">
                <a:latin typeface="Microsoft Himalaya" panose="01010100010101010101" charset="0"/>
                <a:cs typeface="Microsoft Himalaya" panose="01010100010101010101" charset="0"/>
              </a:rPr>
              <a:t/>
            </a:r>
            <a:br>
              <a:rPr lang="zh-CN" altLang="en-US" sz="5400" dirty="0">
                <a:latin typeface="Microsoft Himalaya" panose="01010100010101010101" charset="0"/>
                <a:cs typeface="Microsoft Himalaya" panose="01010100010101010101" charset="0"/>
              </a:rPr>
            </a:br>
            <a:endParaRPr lang="zh-CN" altLang="en-US" sz="5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3222" y="1182829"/>
            <a:ext cx="10515600" cy="4351338"/>
          </a:xfrm>
        </p:spPr>
        <p:txBody>
          <a:bodyPr/>
          <a:lstStyle/>
          <a:p>
            <a:pPr marL="1828800" lvl="4" indent="0">
              <a:buNone/>
            </a:pPr>
            <a:endParaRPr lang="zh-CN" altLang="en-US" sz="2565" dirty="0">
              <a:latin typeface="Microsoft Himalaya" panose="01010100010101010101" charset="0"/>
              <a:cs typeface="Microsoft Himalaya" panose="01010100010101010101" charset="0"/>
            </a:endParaRPr>
          </a:p>
          <a:p>
            <a:endParaRPr lang="zh-CN" altLang="en-US" sz="3600" dirty="0">
              <a:latin typeface="Microsoft Himalaya" panose="01010100010101010101" charset="0"/>
              <a:cs typeface="Microsoft Himalaya" panose="01010100010101010101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3600" dirty="0">
                <a:latin typeface="Microsoft Himalaya" panose="01010100010101010101" charset="0"/>
                <a:cs typeface="Microsoft Himalaya" panose="01010100010101010101" charset="0"/>
              </a:rPr>
              <a:t>“མ་ཡུམ་གྱི་ལུས་ལ་གཅོང་ནད་དྲག་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</a:rPr>
              <a:t>པོ་</a:t>
            </a:r>
            <a:r>
              <a:rPr lang="zh-CN" altLang="en-US" sz="3600" dirty="0">
                <a:latin typeface="Microsoft Himalaya" panose="01010100010101010101" charset="0"/>
                <a:cs typeface="Microsoft Himalaya" panose="01010100010101010101" charset="0"/>
              </a:rPr>
              <a:t>ཕོག”ཅེས་པ་དང།“ལུས་སྟོབས་རིམ་བཞིན་ཉམས”ཞེས་པ་དང།“ཕྱིའི་ཚ་གྲང་གི་འབྱུང་ཁམས་འཁྲུགས་པ”ཞེས་པ་སོགས་ཀྱིས་བསྟན་དོན་ཅི་ཡིན།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3600" dirty="0">
                <a:latin typeface="Microsoft Himalaya" panose="01010100010101010101" charset="0"/>
                <a:cs typeface="Microsoft Himalaya" panose="01010100010101010101" charset="0"/>
              </a:rPr>
              <a:t>    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334" y="3462699"/>
            <a:ext cx="2734449" cy="3428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13837" y="4401502"/>
            <a:ext cx="16827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Microsoft Himalaya" panose="01010100010101010101" charset="0"/>
                <a:ea typeface="等线" panose="02010600030101010101" pitchFamily="2" charset="-122"/>
                <a:cs typeface="Microsoft Himalaya" panose="01010100010101010101" charset="0"/>
                <a:sym typeface="+mn-ea"/>
              </a:rPr>
              <a:t>ལྷ་མོ་ཚེ་རིང་།</a:t>
            </a:r>
          </a:p>
        </p:txBody>
      </p:sp>
      <p:pic>
        <p:nvPicPr>
          <p:cNvPr id="4" name="图片 3" descr="微信图片_20181210205433"/>
          <p:cNvPicPr>
            <a:picLocks noChangeAspect="1"/>
          </p:cNvPicPr>
          <p:nvPr/>
        </p:nvPicPr>
        <p:blipFill>
          <a:blip r:embed="rId3"/>
          <a:srcRect l="31152" t="34405" r="11333" b="-1222"/>
          <a:stretch>
            <a:fillRect/>
          </a:stretch>
        </p:blipFill>
        <p:spPr>
          <a:xfrm>
            <a:off x="2263140" y="1828834"/>
            <a:ext cx="2011405" cy="2280886"/>
          </a:xfrm>
          <a:prstGeom prst="ellipse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509693" y="1557953"/>
            <a:ext cx="2780061" cy="384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n-US" sz="2800" b="1" dirty="0" err="1" smtClean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སློབ་</a:t>
            </a:r>
            <a:r>
              <a:rPr lang="en-US" altLang="en-US" sz="2800" b="1" dirty="0" err="1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མ</a:t>
            </a:r>
            <a:r>
              <a:rPr lang="en-US" altLang="en-US" sz="2800" b="1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 </a:t>
            </a:r>
          </a:p>
          <a:p>
            <a:pPr>
              <a:lnSpc>
                <a:spcPct val="110000"/>
              </a:lnSpc>
            </a:pPr>
            <a:r>
              <a:rPr lang="en-US" altLang="zh-CN" sz="2800" dirty="0" err="1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གཡང་དྲུང་དབང་རྒྱལ</a:t>
            </a:r>
            <a:r>
              <a:rPr lang="en-US" altLang="zh-CN" sz="2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 </a:t>
            </a:r>
            <a:endParaRPr lang="bo-CN" altLang="zh-CN" sz="2800" dirty="0" smtClean="0">
              <a:latin typeface="Microsoft Himalaya" panose="01010100010101010101" charset="0"/>
              <a:cs typeface="Microsoft Himalaya" panose="01010100010101010101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bo-CN" altLang="zh-CN" sz="2800" dirty="0" smtClean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ལྷ་མོ་གཡང་མཚོ།</a:t>
            </a:r>
            <a:endParaRPr lang="en-US" altLang="zh-CN" sz="2800" dirty="0">
              <a:latin typeface="Microsoft Himalaya" panose="01010100010101010101" charset="0"/>
              <a:cs typeface="Microsoft Himalaya" panose="01010100010101010101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en-US" sz="2800" b="1" dirty="0" err="1" smtClean="0">
                <a:latin typeface="Microsoft Himalaya" panose="01010100010101010101" charset="0"/>
                <a:cs typeface="Microsoft Himalaya" panose="01010100010101010101" charset="0"/>
              </a:rPr>
              <a:t>དགེ་</a:t>
            </a:r>
            <a:r>
              <a:rPr lang="en-US" altLang="en-US" sz="2800" b="1" dirty="0" err="1">
                <a:latin typeface="Microsoft Himalaya" panose="01010100010101010101" charset="0"/>
                <a:cs typeface="Microsoft Himalaya" panose="01010100010101010101" charset="0"/>
              </a:rPr>
              <a:t>རྒན</a:t>
            </a:r>
            <a:r>
              <a:rPr lang="en-US" altLang="en-US" sz="2800" b="1" dirty="0" smtClean="0">
                <a:latin typeface="Microsoft Himalaya" panose="01010100010101010101" charset="0"/>
                <a:cs typeface="Microsoft Himalaya" panose="01010100010101010101" charset="0"/>
              </a:rPr>
              <a:t>།</a:t>
            </a:r>
            <a:endParaRPr lang="bo-CN" altLang="en-US" sz="2800" b="1" dirty="0">
              <a:latin typeface="Microsoft Himalaya" panose="01010100010101010101" charset="0"/>
              <a:cs typeface="Microsoft Himalaya" panose="01010100010101010101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800" dirty="0" err="1" smtClean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སྟོབས་</a:t>
            </a:r>
            <a:r>
              <a:rPr lang="en-US" altLang="zh-CN" sz="2800" dirty="0" err="1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རྒྱས</a:t>
            </a:r>
            <a:r>
              <a:rPr lang="en-US" altLang="zh-CN" sz="2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 ( </a:t>
            </a:r>
            <a:r>
              <a:rPr lang="en-US" altLang="zh-CN" sz="2800" dirty="0" err="1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གཅན་ཚ་རྫོང་མི་རིགས་སློབ་འབྲིང་གཉིས་པ</a:t>
            </a:r>
            <a:r>
              <a:rPr lang="en-US" altLang="zh-CN" sz="2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།)</a:t>
            </a:r>
            <a:endParaRPr lang="en-US" altLang="zh-CN" sz="2800" dirty="0">
              <a:latin typeface="Microsoft Himalaya" panose="01010100010101010101" charset="0"/>
              <a:cs typeface="Microsoft Himalaya" panose="01010100010101010101" charset="0"/>
            </a:endParaRPr>
          </a:p>
          <a:p>
            <a:pPr>
              <a:lnSpc>
                <a:spcPct val="110000"/>
              </a:lnSpc>
            </a:pPr>
            <a:endParaRPr lang="en-US" altLang="zh-CN" sz="2800" dirty="0">
              <a:latin typeface="Microsoft Himalaya" panose="01010100010101010101" charset="0"/>
              <a:cs typeface="Microsoft Himalaya" panose="01010100010101010101" charset="0"/>
            </a:endParaRPr>
          </a:p>
          <a:p>
            <a:endParaRPr lang="en-US" altLang="zh-CN" sz="2800" dirty="0">
              <a:latin typeface="Microsoft Himalaya" panose="01010100010101010101" charset="0"/>
              <a:cs typeface="Microsoft Himalaya" panose="01010100010101010101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453" y="5396243"/>
            <a:ext cx="4614862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箭头 5"/>
          <p:cNvSpPr/>
          <p:nvPr/>
        </p:nvSpPr>
        <p:spPr>
          <a:xfrm>
            <a:off x="73025" y="44450"/>
            <a:ext cx="5574665" cy="1781175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59690" y="255905"/>
            <a:ext cx="10871200" cy="1358900"/>
          </a:xfrm>
        </p:spPr>
        <p:txBody>
          <a:bodyPr/>
          <a:lstStyle/>
          <a:p>
            <a:r>
              <a:rPr lang="en-US" altLang="zh-CN"/>
              <a:t>    </a:t>
            </a:r>
            <a:r>
              <a:rPr lang="en-US" altLang="en-US" sz="5400">
                <a:latin typeface="Microsoft Himalaya" panose="01010100010101010101" charset="0"/>
                <a:cs typeface="Microsoft Himalaya" panose="01010100010101010101" charset="0"/>
              </a:rPr>
              <a:t>དང་པོ། </a:t>
            </a:r>
            <a:r>
              <a:rPr lang="en-US" altLang="zh-CN" sz="5400">
                <a:latin typeface="Microsoft Himalaya" panose="01010100010101010101" charset="0"/>
                <a:cs typeface="Microsoft Himalaya" panose="01010100010101010101" charset="0"/>
              </a:rPr>
              <a:t>རྩོམ</a:t>
            </a:r>
            <a:r>
              <a:rPr lang="en-US" altLang="zh-CN" sz="6000">
                <a:latin typeface="Microsoft Himalaya" panose="01010100010101010101" charset="0"/>
                <a:cs typeface="Microsoft Himalaya" panose="01010100010101010101" charset="0"/>
              </a:rPr>
              <a:t>་སྟངས་ངོ་སྤྲོད།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5000"/>
          </a:bodyPr>
          <a:lstStyle/>
          <a:p>
            <a:pPr marL="0" indent="0">
              <a:lnSpc>
                <a:spcPct val="150000"/>
              </a:lnSpc>
              <a:buNone/>
            </a:pPr>
            <a:endParaRPr lang="zh-CN" altLang="en-US" sz="4000" dirty="0">
              <a:latin typeface="Microsoft Himalaya" panose="01010100010101010101" charset="0"/>
              <a:cs typeface="Microsoft Himalaya" panose="01010100010101010101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4400" dirty="0">
                <a:latin typeface="Microsoft Himalaya" panose="01010100010101010101" charset="0"/>
                <a:cs typeface="Microsoft Himalaya" panose="01010100010101010101" charset="0"/>
              </a:rPr>
              <a:t>   </a:t>
            </a:r>
            <a:r>
              <a:rPr lang="zh-CN" altLang="en-US" sz="4400" dirty="0">
                <a:latin typeface="Microsoft Himalaya" panose="01010100010101010101" charset="0"/>
                <a:cs typeface="Microsoft Himalaya" panose="01010100010101010101" charset="0"/>
              </a:rPr>
              <a:t> བརྗོད་པར་འདོད་པའི་དཔེ་ཅན་དེ་ལ་བསམས་ནས་དེ་མཚོན་པར་བྱེད་པའི་དཔེ་དངོས་སུ་བརྗོད་དེ་དཔེ་ཅན་ཤུགས་བསྟན་གྱི་ཚུལ་དུ་བསྡུས་ནས་གོ་བར་བྱེད་པའི་ཚིག་</a:t>
            </a:r>
            <a:r>
              <a:rPr lang="en-US" altLang="zh-CN" sz="4400" dirty="0">
                <a:latin typeface="Microsoft Himalaya" panose="01010100010101010101" charset="0"/>
                <a:cs typeface="Microsoft Himalaya" panose="01010100010101010101" charset="0"/>
              </a:rPr>
              <a:t>ལྷུ</a:t>
            </a:r>
            <a:r>
              <a:rPr lang="zh-CN" altLang="en-US" sz="4400" dirty="0">
                <a:latin typeface="Microsoft Himalaya" panose="01010100010101010101" charset="0"/>
                <a:cs typeface="Microsoft Himalaya" panose="01010100010101010101" charset="0"/>
              </a:rPr>
              <a:t>ག་གི་རྣམ་པ་ཞིག་ལ་ཟེར།</a:t>
            </a:r>
          </a:p>
        </p:txBody>
      </p:sp>
      <p:sp>
        <p:nvSpPr>
          <p:cNvPr id="4" name="双波形 3"/>
          <p:cNvSpPr/>
          <p:nvPr/>
        </p:nvSpPr>
        <p:spPr>
          <a:xfrm>
            <a:off x="3881755" y="2036445"/>
            <a:ext cx="4428490" cy="1050290"/>
          </a:xfrm>
          <a:prstGeom prst="double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err="1">
                <a:latin typeface="Microsoft Himalaya" panose="01010100010101010101" charset="0"/>
                <a:cs typeface="Microsoft Himalaya" panose="01010100010101010101" charset="0"/>
              </a:rPr>
              <a:t>བསྡུས་བརྗོད་ལྷུག་རྩོམ</a:t>
            </a:r>
            <a:r>
              <a:rPr lang="en-US" altLang="en-US" sz="4000" dirty="0" err="1">
                <a:latin typeface="Microsoft Himalaya" panose="01010100010101010101" charset="0"/>
                <a:cs typeface="Microsoft Himalaya" panose="01010100010101010101" charset="0"/>
              </a:rPr>
              <a:t>་གི་གོ་དོན</a:t>
            </a:r>
            <a:r>
              <a:rPr lang="en-US" altLang="en-US" sz="4000" dirty="0">
                <a:latin typeface="Microsoft Himalaya" panose="01010100010101010101" charset="0"/>
                <a:cs typeface="Microsoft Himalaya" panose="01010100010101010101" charset="0"/>
              </a:rPr>
              <a:t>།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箭头 3"/>
          <p:cNvSpPr/>
          <p:nvPr/>
        </p:nvSpPr>
        <p:spPr>
          <a:xfrm>
            <a:off x="685165" y="517525"/>
            <a:ext cx="5399405" cy="211201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3470" y="381000"/>
            <a:ext cx="9700895" cy="1325880"/>
          </a:xfrm>
        </p:spPr>
        <p:txBody>
          <a:bodyPr>
            <a:noAutofit/>
          </a:bodyPr>
          <a:lstStyle/>
          <a:p>
            <a:r>
              <a:rPr lang="zh-CN" altLang="en-US" sz="4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/>
            </a:r>
            <a:br>
              <a:rPr lang="zh-CN" altLang="en-US" sz="4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</a:br>
            <a:r>
              <a:rPr lang="zh-CN" altLang="en-US" sz="4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   </a:t>
            </a:r>
            <a:br>
              <a:rPr lang="zh-CN" altLang="en-US" sz="4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</a:br>
            <a:r>
              <a:rPr lang="zh-CN" altLang="en-US" sz="4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/>
            </a:r>
            <a:br>
              <a:rPr lang="zh-CN" altLang="en-US" sz="4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</a:br>
            <a:r>
              <a:rPr lang="en-US" altLang="zh-CN" sz="5400" b="1" dirty="0" err="1">
                <a:solidFill>
                  <a:srgbClr val="7030A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གཉིས</a:t>
            </a:r>
            <a:r>
              <a:rPr lang="en-US" altLang="zh-CN" sz="5400" b="1" dirty="0">
                <a:solidFill>
                  <a:srgbClr val="7030A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་པ། </a:t>
            </a:r>
            <a:r>
              <a:rPr lang="zh-CN" altLang="en-US" sz="5400" b="1" dirty="0">
                <a:solidFill>
                  <a:srgbClr val="7030A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རྩོ</a:t>
            </a:r>
            <a:r>
              <a:rPr lang="zh-CN" altLang="en-US" sz="6000" b="1" dirty="0">
                <a:solidFill>
                  <a:srgbClr val="7030A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མ་ཁུངས</a:t>
            </a:r>
            <a:r>
              <a:rPr lang="en-US" altLang="zh-CN" sz="6000" b="1" dirty="0">
                <a:solidFill>
                  <a:srgbClr val="7030A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་</a:t>
            </a:r>
            <a:r>
              <a:rPr lang="en-US" altLang="zh-CN" sz="6000" b="1" dirty="0" err="1">
                <a:solidFill>
                  <a:srgbClr val="7030A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ངོ་སྤྲོད</a:t>
            </a:r>
            <a:r>
              <a:rPr lang="en-US" altLang="zh-CN" sz="6000" b="1" dirty="0">
                <a:solidFill>
                  <a:srgbClr val="7030A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</a:t>
            </a:r>
            <a:r>
              <a:rPr lang="zh-CN" altLang="en-US" sz="6000" b="1" dirty="0">
                <a:solidFill>
                  <a:srgbClr val="7030A0"/>
                </a:solidFill>
                <a:latin typeface="Microsoft Himalaya" panose="01010100010101010101" charset="0"/>
                <a:cs typeface="Microsoft Himalaya" panose="01010100010101010101" charset="0"/>
              </a:rPr>
              <a:t/>
            </a:r>
            <a:br>
              <a:rPr lang="zh-CN" altLang="en-US" sz="6000" b="1" dirty="0">
                <a:solidFill>
                  <a:srgbClr val="7030A0"/>
                </a:solidFill>
                <a:latin typeface="Microsoft Himalaya" panose="01010100010101010101" charset="0"/>
                <a:cs typeface="Microsoft Himalaya" panose="01010100010101010101" charset="0"/>
              </a:rPr>
            </a:br>
            <a:endParaRPr lang="zh-CN" altLang="en-US" sz="6000" b="1" dirty="0">
              <a:solidFill>
                <a:srgbClr val="7030A0"/>
              </a:solidFill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endParaRPr lang="zh-CN" altLang="en-US" sz="5400" b="1" dirty="0">
              <a:latin typeface="Microsoft Himalaya" panose="01010100010101010101" charset="0"/>
              <a:cs typeface="Microsoft Himalaya" panose="01010100010101010101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5400" b="1" dirty="0">
                <a:latin typeface="Microsoft Himalaya" panose="01010100010101010101" charset="0"/>
                <a:cs typeface="Microsoft Himalaya" panose="01010100010101010101" charset="0"/>
              </a:rPr>
              <a:t> </a:t>
            </a:r>
            <a:r>
              <a:rPr lang="zh-CN" altLang="en-US" sz="5400" dirty="0">
                <a:latin typeface="Microsoft Himalaya" panose="01010100010101010101" charset="0"/>
                <a:cs typeface="Microsoft Himalaya" panose="01010100010101010101" charset="0"/>
              </a:rPr>
              <a:t>སློབ་ཚན་འདི་ནི་༡༩༨༣ལོའི་«བོད་ཀྱི་རྩོམ་རིག་སྒྱུ་རྩལ་»དེབ་བཞི་</a:t>
            </a:r>
            <a:r>
              <a:rPr lang="en-US" altLang="zh-CN" sz="5400" dirty="0">
                <a:latin typeface="Microsoft Himalaya" panose="01010100010101010101" charset="0"/>
                <a:cs typeface="Microsoft Himalaya" panose="01010100010101010101" charset="0"/>
              </a:rPr>
              <a:t>པ</a:t>
            </a:r>
            <a:r>
              <a:rPr lang="zh-CN" altLang="en-US" sz="5400" dirty="0">
                <a:latin typeface="Microsoft Himalaya" panose="01010100010101010101" charset="0"/>
                <a:cs typeface="Microsoft Himalaya" panose="01010100010101010101" charset="0"/>
              </a:rPr>
              <a:t>་ལས་བདམས་པ་ཡིན།</a:t>
            </a:r>
          </a:p>
        </p:txBody>
      </p:sp>
      <p:sp>
        <p:nvSpPr>
          <p:cNvPr id="5" name="流程图: 多文档 4"/>
          <p:cNvSpPr/>
          <p:nvPr/>
        </p:nvSpPr>
        <p:spPr>
          <a:xfrm>
            <a:off x="9455150" y="5360670"/>
            <a:ext cx="1339215" cy="1024255"/>
          </a:xfrm>
          <a:prstGeom prst="flowChartMultidocumen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箭头 3"/>
          <p:cNvSpPr/>
          <p:nvPr/>
        </p:nvSpPr>
        <p:spPr>
          <a:xfrm>
            <a:off x="137160" y="108642"/>
            <a:ext cx="4730115" cy="1459173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-10160"/>
            <a:ext cx="10890250" cy="1701165"/>
          </a:xfrm>
        </p:spPr>
        <p:txBody>
          <a:bodyPr>
            <a:normAutofit/>
          </a:bodyPr>
          <a:lstStyle/>
          <a:p>
            <a:r>
              <a:rPr lang="en-US" altLang="en-US" sz="5400" dirty="0" err="1">
                <a:solidFill>
                  <a:srgbClr val="7030A0"/>
                </a:solidFill>
                <a:latin typeface="Microsoft Himalaya" panose="01010100010101010101" charset="0"/>
                <a:cs typeface="Microsoft Himalaya" panose="01010100010101010101" charset="0"/>
              </a:rPr>
              <a:t>གསུམ་པ</a:t>
            </a:r>
            <a:r>
              <a:rPr lang="en-US" altLang="en-US" sz="5400" dirty="0">
                <a:solidFill>
                  <a:srgbClr val="7030A0"/>
                </a:solidFill>
                <a:latin typeface="Microsoft Himalaya" panose="01010100010101010101" charset="0"/>
                <a:cs typeface="Microsoft Himalaya" panose="01010100010101010101" charset="0"/>
              </a:rPr>
              <a:t>། </a:t>
            </a:r>
            <a:r>
              <a:rPr lang="zh-CN" altLang="en-US" sz="5400" dirty="0">
                <a:solidFill>
                  <a:srgbClr val="7030A0"/>
                </a:solidFill>
                <a:latin typeface="Microsoft Himalaya" panose="01010100010101010101" charset="0"/>
                <a:cs typeface="Microsoft Himalaya" panose="01010100010101010101" charset="0"/>
              </a:rPr>
              <a:t>རྩོམ་པ་པོ་ངོ་སྤྲོད།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159" y="1370330"/>
            <a:ext cx="7621905" cy="550799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zh-CN" sz="4000" dirty="0">
                <a:solidFill>
                  <a:schemeClr val="tx1"/>
                </a:solidFill>
                <a:latin typeface="Microsoft Himalaya" panose="01010100010101010101" charset="0"/>
                <a:cs typeface="Microsoft Himalaya" panose="01010100010101010101" charset="0"/>
              </a:rPr>
              <a:t>          </a:t>
            </a:r>
            <a:r>
              <a:rPr lang="zh-CN" altLang="en-US" sz="4000" dirty="0">
                <a:solidFill>
                  <a:schemeClr val="tx1"/>
                </a:solidFill>
                <a:latin typeface="Microsoft Himalaya" panose="01010100010101010101" charset="0"/>
                <a:cs typeface="Microsoft Himalaya" panose="01010100010101010101" charset="0"/>
              </a:rPr>
              <a:t>གྲགས་པ་འབྱུང་གནས</a:t>
            </a:r>
            <a:r>
              <a:rPr lang="zh-CN" altLang="en-US" sz="4000" dirty="0">
                <a:latin typeface="Microsoft Himalaya" panose="01010100010101010101" charset="0"/>
                <a:cs typeface="Microsoft Himalaya" panose="01010100010101010101" charset="0"/>
              </a:rPr>
              <a:t>་ཁོང་ནི་ནུབ་བྱང་མི་རིགས་སློབ་གྲྭ་ཆེན་མོའི་ཞིབ་འཇུག་འཛིན་གྲྭ་ནས་མཐར་ཕྱིན་ཅིང་རབ་འབྱམས་པའི་མིང་བཏགས་བླངས་ཡོད།</a:t>
            </a:r>
            <a:r>
              <a:rPr lang="en-US" altLang="zh-CN" sz="4000" dirty="0">
                <a:latin typeface="Microsoft Himalaya" panose="01010100010101010101" charset="0"/>
                <a:cs typeface="Microsoft Himalaya" panose="01010100010101010101" charset="0"/>
              </a:rPr>
              <a:t> </a:t>
            </a:r>
            <a:r>
              <a:rPr lang="zh-CN" altLang="en-US" sz="4000" dirty="0">
                <a:latin typeface="Microsoft Himalaya" panose="01010100010101010101" charset="0"/>
                <a:cs typeface="Microsoft Himalaya" panose="01010100010101010101" charset="0"/>
              </a:rPr>
              <a:t>ཁོང་གིས་«གངས་ཅན་མཁས་གྲུབ་རིམ་བཞིན་རིམ་བྱོན་གྱི་མིང་མཛོད»ཅེས་པ་བརྩམས་པ་དང་ད་ལྟ་ཀྲུང་དབྱང་མི་རིགས་སློབ་གྲྭ་ཆེན་མོར་དགེ་རྒན་བྱེད་བཞིན་ཡོད།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320" y="905510"/>
            <a:ext cx="3757930" cy="5047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箭头 3"/>
          <p:cNvSpPr/>
          <p:nvPr/>
        </p:nvSpPr>
        <p:spPr>
          <a:xfrm>
            <a:off x="685165" y="517525"/>
            <a:ext cx="5399405" cy="2112010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3470" y="381000"/>
            <a:ext cx="9700895" cy="1325880"/>
          </a:xfrm>
        </p:spPr>
        <p:txBody>
          <a:bodyPr>
            <a:noAutofit/>
          </a:bodyPr>
          <a:lstStyle/>
          <a:p>
            <a:r>
              <a:rPr lang="zh-CN" altLang="en-US" sz="4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/>
            </a:r>
            <a:br>
              <a:rPr lang="zh-CN" altLang="en-US" sz="4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</a:br>
            <a:r>
              <a:rPr lang="zh-CN" altLang="en-US" sz="4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   </a:t>
            </a:r>
            <a:br>
              <a:rPr lang="zh-CN" altLang="en-US" sz="4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</a:br>
            <a:r>
              <a:rPr lang="zh-CN" altLang="en-US" sz="4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/>
            </a:r>
            <a:br>
              <a:rPr lang="zh-CN" altLang="en-US" sz="4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</a:br>
            <a:r>
              <a:rPr lang="en-US" altLang="zh-CN" sz="5400" b="1" dirty="0" err="1">
                <a:solidFill>
                  <a:srgbClr val="7030A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གཉིས</a:t>
            </a:r>
            <a:r>
              <a:rPr lang="en-US" altLang="zh-CN" sz="5400" b="1" dirty="0">
                <a:solidFill>
                  <a:srgbClr val="7030A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་པ། </a:t>
            </a:r>
            <a:r>
              <a:rPr lang="zh-CN" altLang="en-US" sz="5400" b="1" dirty="0">
                <a:solidFill>
                  <a:srgbClr val="7030A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རྩོ</a:t>
            </a:r>
            <a:r>
              <a:rPr lang="zh-CN" altLang="en-US" sz="6000" b="1" dirty="0">
                <a:solidFill>
                  <a:srgbClr val="7030A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མ་ཁུངས</a:t>
            </a:r>
            <a:r>
              <a:rPr lang="en-US" altLang="zh-CN" sz="6000" b="1" dirty="0">
                <a:solidFill>
                  <a:srgbClr val="7030A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་</a:t>
            </a:r>
            <a:r>
              <a:rPr lang="en-US" altLang="zh-CN" sz="6000" b="1" dirty="0" err="1">
                <a:solidFill>
                  <a:srgbClr val="7030A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ངོ་སྤྲོད</a:t>
            </a:r>
            <a:r>
              <a:rPr lang="en-US" altLang="zh-CN" sz="6000" b="1" dirty="0">
                <a:solidFill>
                  <a:srgbClr val="7030A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</a:t>
            </a:r>
            <a:r>
              <a:rPr lang="zh-CN" altLang="en-US" sz="6000" b="1" dirty="0">
                <a:solidFill>
                  <a:srgbClr val="7030A0"/>
                </a:solidFill>
                <a:latin typeface="Microsoft Himalaya" panose="01010100010101010101" charset="0"/>
                <a:cs typeface="Microsoft Himalaya" panose="01010100010101010101" charset="0"/>
              </a:rPr>
              <a:t/>
            </a:r>
            <a:br>
              <a:rPr lang="zh-CN" altLang="en-US" sz="6000" b="1" dirty="0">
                <a:solidFill>
                  <a:srgbClr val="7030A0"/>
                </a:solidFill>
                <a:latin typeface="Microsoft Himalaya" panose="01010100010101010101" charset="0"/>
                <a:cs typeface="Microsoft Himalaya" panose="01010100010101010101" charset="0"/>
              </a:rPr>
            </a:br>
            <a:endParaRPr lang="zh-CN" altLang="en-US" sz="6000" b="1" dirty="0">
              <a:solidFill>
                <a:srgbClr val="7030A0"/>
              </a:solidFill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endParaRPr lang="zh-CN" altLang="en-US" sz="5400" b="1" dirty="0">
              <a:latin typeface="Microsoft Himalaya" panose="01010100010101010101" charset="0"/>
              <a:cs typeface="Microsoft Himalaya" panose="01010100010101010101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5400" b="1" dirty="0">
                <a:latin typeface="Microsoft Himalaya" panose="01010100010101010101" charset="0"/>
                <a:cs typeface="Microsoft Himalaya" panose="01010100010101010101" charset="0"/>
              </a:rPr>
              <a:t> </a:t>
            </a:r>
            <a:r>
              <a:rPr lang="zh-CN" altLang="en-US" sz="5400" dirty="0">
                <a:latin typeface="Microsoft Himalaya" panose="01010100010101010101" charset="0"/>
                <a:cs typeface="Microsoft Himalaya" panose="01010100010101010101" charset="0"/>
              </a:rPr>
              <a:t>སློབ་ཚན་འདི་ནི་༡༩༨༣ལོའི་«བོད་ཀྱི་རྩོམ་རིག་སྒྱུ་རྩལ་»དེབ་བཞི་</a:t>
            </a:r>
            <a:r>
              <a:rPr lang="en-US" altLang="zh-CN" sz="5400" dirty="0">
                <a:latin typeface="Microsoft Himalaya" panose="01010100010101010101" charset="0"/>
                <a:cs typeface="Microsoft Himalaya" panose="01010100010101010101" charset="0"/>
              </a:rPr>
              <a:t>པ</a:t>
            </a:r>
            <a:r>
              <a:rPr lang="zh-CN" altLang="en-US" sz="5400" dirty="0">
                <a:latin typeface="Microsoft Himalaya" panose="01010100010101010101" charset="0"/>
                <a:cs typeface="Microsoft Himalaya" panose="01010100010101010101" charset="0"/>
              </a:rPr>
              <a:t>་ལས་བདམས་པ་ཡིན།</a:t>
            </a:r>
          </a:p>
        </p:txBody>
      </p:sp>
      <p:sp>
        <p:nvSpPr>
          <p:cNvPr id="5" name="流程图: 多文档 4"/>
          <p:cNvSpPr/>
          <p:nvPr/>
        </p:nvSpPr>
        <p:spPr>
          <a:xfrm>
            <a:off x="9455150" y="5360670"/>
            <a:ext cx="1339215" cy="1024255"/>
          </a:xfrm>
          <a:prstGeom prst="flowChartMultidocumen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40014" y="1496421"/>
            <a:ext cx="11544300" cy="724527"/>
            <a:chOff x="1022350" y="1313207"/>
            <a:chExt cx="7099301" cy="787056"/>
          </a:xfrm>
        </p:grpSpPr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304363" y="1317625"/>
              <a:ext cx="5817288" cy="78263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022350" y="1317625"/>
              <a:ext cx="1272253" cy="782638"/>
            </a:xfrm>
            <a:prstGeom prst="rect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2162942" y="1313207"/>
              <a:ext cx="141569" cy="782638"/>
              <a:chOff x="2162942" y="1408457"/>
              <a:chExt cx="141569" cy="782638"/>
            </a:xfrm>
          </p:grpSpPr>
          <p:sp>
            <p:nvSpPr>
              <p:cNvPr id="18" name="Rectangle 11"/>
              <p:cNvSpPr>
                <a:spLocks noChangeArrowheads="1"/>
              </p:cNvSpPr>
              <p:nvPr/>
            </p:nvSpPr>
            <p:spPr bwMode="auto">
              <a:xfrm>
                <a:off x="2245773" y="1408457"/>
                <a:ext cx="58738" cy="782638"/>
              </a:xfrm>
              <a:prstGeom prst="rect">
                <a:avLst/>
              </a:prstGeom>
              <a:solidFill>
                <a:srgbClr val="FFA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Microsoft Himalaya" panose="01010100010101010101" charset="0"/>
                  <a:cs typeface="Microsoft Himalaya" panose="01010100010101010101" charset="0"/>
                </a:endParaRPr>
              </a:p>
            </p:txBody>
          </p:sp>
          <p:sp>
            <p:nvSpPr>
              <p:cNvPr id="19" name="Oval 30"/>
              <p:cNvSpPr>
                <a:spLocks noChangeArrowheads="1"/>
              </p:cNvSpPr>
              <p:nvPr/>
            </p:nvSpPr>
            <p:spPr bwMode="auto">
              <a:xfrm>
                <a:off x="2162942" y="1733895"/>
                <a:ext cx="131763" cy="131763"/>
              </a:xfrm>
              <a:prstGeom prst="ellipse">
                <a:avLst/>
              </a:prstGeom>
              <a:solidFill>
                <a:srgbClr val="FFA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Microsoft Himalaya" panose="01010100010101010101" charset="0"/>
                  <a:cs typeface="Microsoft Himalaya" panose="01010100010101010101" charset="0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090497" y="1380118"/>
              <a:ext cx="5505839" cy="466389"/>
              <a:chOff x="918922" y="3894718"/>
              <a:chExt cx="5505839" cy="466389"/>
            </a:xfrm>
          </p:grpSpPr>
          <p:sp>
            <p:nvSpPr>
              <p:cNvPr id="21" name="文本框 20"/>
              <p:cNvSpPr txBox="1">
                <a:spLocks noChangeArrowheads="1"/>
              </p:cNvSpPr>
              <p:nvPr/>
            </p:nvSpPr>
            <p:spPr bwMode="auto">
              <a:xfrm>
                <a:off x="918922" y="4117476"/>
                <a:ext cx="5505839" cy="243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defTabSz="914400" fontAlgn="base">
                  <a:lnSpc>
                    <a:spcPts val="12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700" dirty="0">
                  <a:solidFill>
                    <a:prstClr val="white"/>
                  </a:solidFill>
                  <a:latin typeface="Microsoft Himalaya" panose="01010100010101010101" charset="0"/>
                  <a:ea typeface="微软雅黑" panose="020B0503020204020204" pitchFamily="34" charset="-122"/>
                  <a:cs typeface="Microsoft Himalaya" panose="01010100010101010101" charset="0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918922" y="3894718"/>
                <a:ext cx="309880" cy="258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1100">
                    <a:ln w="38100">
                      <a:noFill/>
                    </a:ln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lvl1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prstClr val="white"/>
                  </a:solidFill>
                  <a:latin typeface="Microsoft Himalaya" panose="01010100010101010101" charset="0"/>
                  <a:cs typeface="Microsoft Himalaya" panose="01010100010101010101" charset="0"/>
                </a:endParaRPr>
              </a:p>
            </p:txBody>
          </p:sp>
        </p:grpSp>
      </p:grpSp>
      <p:grpSp>
        <p:nvGrpSpPr>
          <p:cNvPr id="1941" name="组合 1940"/>
          <p:cNvGrpSpPr/>
          <p:nvPr/>
        </p:nvGrpSpPr>
        <p:grpSpPr>
          <a:xfrm>
            <a:off x="163548" y="2400302"/>
            <a:ext cx="11294743" cy="620058"/>
            <a:chOff x="1022351" y="1313207"/>
            <a:chExt cx="7099300" cy="787056"/>
          </a:xfrm>
        </p:grpSpPr>
        <p:sp>
          <p:nvSpPr>
            <p:cNvPr id="1719" name="Rectangle 12"/>
            <p:cNvSpPr>
              <a:spLocks noChangeArrowheads="1"/>
            </p:cNvSpPr>
            <p:nvPr/>
          </p:nvSpPr>
          <p:spPr bwMode="auto">
            <a:xfrm>
              <a:off x="1995488" y="1317625"/>
              <a:ext cx="6126163" cy="78263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</a:endParaRPr>
            </a:p>
          </p:txBody>
        </p:sp>
        <p:sp>
          <p:nvSpPr>
            <p:cNvPr id="1720" name="Rectangle 13"/>
            <p:cNvSpPr>
              <a:spLocks noChangeArrowheads="1"/>
            </p:cNvSpPr>
            <p:nvPr/>
          </p:nvSpPr>
          <p:spPr bwMode="auto">
            <a:xfrm>
              <a:off x="1022351" y="1313207"/>
              <a:ext cx="1136942" cy="782638"/>
            </a:xfrm>
            <a:prstGeom prst="rect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</a:endParaRPr>
            </a:p>
          </p:txBody>
        </p:sp>
        <p:grpSp>
          <p:nvGrpSpPr>
            <p:cNvPr id="1927" name="组合 1926"/>
            <p:cNvGrpSpPr/>
            <p:nvPr/>
          </p:nvGrpSpPr>
          <p:grpSpPr>
            <a:xfrm>
              <a:off x="2027851" y="1317625"/>
              <a:ext cx="143775" cy="782638"/>
              <a:chOff x="2027851" y="1412875"/>
              <a:chExt cx="143775" cy="782638"/>
            </a:xfrm>
          </p:grpSpPr>
          <p:sp>
            <p:nvSpPr>
              <p:cNvPr id="1718" name="Rectangle 11"/>
              <p:cNvSpPr>
                <a:spLocks noChangeArrowheads="1"/>
              </p:cNvSpPr>
              <p:nvPr/>
            </p:nvSpPr>
            <p:spPr bwMode="auto">
              <a:xfrm>
                <a:off x="2112888" y="1412875"/>
                <a:ext cx="58738" cy="782638"/>
              </a:xfrm>
              <a:prstGeom prst="rect">
                <a:avLst/>
              </a:prstGeom>
              <a:solidFill>
                <a:srgbClr val="FFA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Microsoft Himalaya" panose="01010100010101010101" charset="0"/>
                  <a:cs typeface="Microsoft Himalaya" panose="01010100010101010101" charset="0"/>
                </a:endParaRPr>
              </a:p>
            </p:txBody>
          </p:sp>
          <p:sp>
            <p:nvSpPr>
              <p:cNvPr id="1737" name="Oval 30"/>
              <p:cNvSpPr>
                <a:spLocks noChangeArrowheads="1"/>
              </p:cNvSpPr>
              <p:nvPr/>
            </p:nvSpPr>
            <p:spPr bwMode="auto">
              <a:xfrm>
                <a:off x="2027851" y="1738313"/>
                <a:ext cx="131763" cy="131763"/>
              </a:xfrm>
              <a:prstGeom prst="ellipse">
                <a:avLst/>
              </a:prstGeom>
              <a:solidFill>
                <a:srgbClr val="FFA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Microsoft Himalaya" panose="01010100010101010101" charset="0"/>
                  <a:cs typeface="Microsoft Himalaya" panose="01010100010101010101" charset="0"/>
                </a:endParaRPr>
              </a:p>
            </p:txBody>
          </p:sp>
        </p:grpSp>
        <p:grpSp>
          <p:nvGrpSpPr>
            <p:cNvPr id="1912" name="组合 1911"/>
            <p:cNvGrpSpPr/>
            <p:nvPr/>
          </p:nvGrpSpPr>
          <p:grpSpPr>
            <a:xfrm>
              <a:off x="2090497" y="1380118"/>
              <a:ext cx="5505839" cy="485734"/>
              <a:chOff x="918922" y="3894718"/>
              <a:chExt cx="5505839" cy="485734"/>
            </a:xfrm>
          </p:grpSpPr>
          <p:sp>
            <p:nvSpPr>
              <p:cNvPr id="1913" name="文本框 1912"/>
              <p:cNvSpPr txBox="1">
                <a:spLocks noChangeArrowheads="1"/>
              </p:cNvSpPr>
              <p:nvPr/>
            </p:nvSpPr>
            <p:spPr bwMode="auto">
              <a:xfrm>
                <a:off x="918922" y="4136821"/>
                <a:ext cx="5505839" cy="243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defTabSz="914400" fontAlgn="base">
                  <a:lnSpc>
                    <a:spcPts val="12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700" dirty="0">
                  <a:solidFill>
                    <a:prstClr val="white"/>
                  </a:solidFill>
                  <a:latin typeface="Microsoft Himalaya" panose="01010100010101010101" charset="0"/>
                  <a:ea typeface="微软雅黑" panose="020B0503020204020204" pitchFamily="34" charset="-122"/>
                  <a:cs typeface="Microsoft Himalaya" panose="01010100010101010101" charset="0"/>
                </a:endParaRPr>
              </a:p>
            </p:txBody>
          </p:sp>
          <p:sp>
            <p:nvSpPr>
              <p:cNvPr id="1914" name="文本框 1913"/>
              <p:cNvSpPr txBox="1"/>
              <p:nvPr/>
            </p:nvSpPr>
            <p:spPr>
              <a:xfrm>
                <a:off x="918922" y="3894718"/>
                <a:ext cx="309880" cy="258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1100">
                    <a:ln w="38100">
                      <a:noFill/>
                    </a:ln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lvl1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prstClr val="white"/>
                  </a:solidFill>
                  <a:latin typeface="Microsoft Himalaya" panose="01010100010101010101" charset="0"/>
                  <a:cs typeface="Microsoft Himalaya" panose="01010100010101010101" charset="0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163548" y="3202224"/>
            <a:ext cx="11741150" cy="745087"/>
            <a:chOff x="879345" y="1317625"/>
            <a:chExt cx="7242306" cy="782638"/>
          </a:xfrm>
          <a:solidFill>
            <a:srgbClr val="00B0F0"/>
          </a:solidFill>
        </p:grpSpPr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1988996" y="1317625"/>
              <a:ext cx="6132655" cy="7826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</a:endParaRPr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879345" y="1317625"/>
              <a:ext cx="1057471" cy="78263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1862138" y="1317625"/>
              <a:ext cx="133350" cy="782638"/>
              <a:chOff x="1862138" y="1412875"/>
              <a:chExt cx="133350" cy="782638"/>
            </a:xfrm>
            <a:grpFill/>
          </p:grpSpPr>
          <p:sp>
            <p:nvSpPr>
              <p:cNvPr id="27" name="Rectangle 11"/>
              <p:cNvSpPr>
                <a:spLocks noChangeArrowheads="1"/>
              </p:cNvSpPr>
              <p:nvPr/>
            </p:nvSpPr>
            <p:spPr bwMode="auto">
              <a:xfrm>
                <a:off x="1936750" y="1412875"/>
                <a:ext cx="58738" cy="7826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Microsoft Himalaya" panose="01010100010101010101" charset="0"/>
                  <a:cs typeface="Microsoft Himalaya" panose="01010100010101010101" charset="0"/>
                </a:endParaRPr>
              </a:p>
            </p:txBody>
          </p:sp>
          <p:sp>
            <p:nvSpPr>
              <p:cNvPr id="28" name="Oval 30"/>
              <p:cNvSpPr>
                <a:spLocks noChangeArrowheads="1"/>
              </p:cNvSpPr>
              <p:nvPr/>
            </p:nvSpPr>
            <p:spPr bwMode="auto">
              <a:xfrm>
                <a:off x="1862138" y="1738313"/>
                <a:ext cx="131763" cy="1317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  <a:latin typeface="Microsoft Himalaya" panose="01010100010101010101" charset="0"/>
                  <a:cs typeface="Microsoft Himalaya" panose="01010100010101010101" charset="0"/>
                </a:endParaRPr>
              </a:p>
            </p:txBody>
          </p:sp>
        </p:grpSp>
      </p:grpSp>
      <p:grpSp>
        <p:nvGrpSpPr>
          <p:cNvPr id="1940" name="组合 1939"/>
          <p:cNvGrpSpPr/>
          <p:nvPr/>
        </p:nvGrpSpPr>
        <p:grpSpPr>
          <a:xfrm>
            <a:off x="192347" y="4113530"/>
            <a:ext cx="11513185" cy="633095"/>
            <a:chOff x="844278" y="2197099"/>
            <a:chExt cx="7277373" cy="782639"/>
          </a:xfrm>
        </p:grpSpPr>
        <p:sp>
          <p:nvSpPr>
            <p:cNvPr id="1721" name="Rectangle 14"/>
            <p:cNvSpPr>
              <a:spLocks noChangeArrowheads="1"/>
            </p:cNvSpPr>
            <p:nvPr/>
          </p:nvSpPr>
          <p:spPr bwMode="auto">
            <a:xfrm>
              <a:off x="1936750" y="2197100"/>
              <a:ext cx="58738" cy="782638"/>
            </a:xfrm>
            <a:prstGeom prst="rect">
              <a:avLst/>
            </a:prstGeom>
            <a:solidFill>
              <a:srgbClr val="FFA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</a:endParaRPr>
            </a:p>
          </p:txBody>
        </p:sp>
        <p:sp>
          <p:nvSpPr>
            <p:cNvPr id="1722" name="Rectangle 15"/>
            <p:cNvSpPr>
              <a:spLocks noChangeArrowheads="1"/>
            </p:cNvSpPr>
            <p:nvPr/>
          </p:nvSpPr>
          <p:spPr bwMode="auto">
            <a:xfrm>
              <a:off x="1995488" y="2197099"/>
              <a:ext cx="6126163" cy="7826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</a:endParaRPr>
            </a:p>
          </p:txBody>
        </p:sp>
        <p:sp>
          <p:nvSpPr>
            <p:cNvPr id="1723" name="Rectangle 16"/>
            <p:cNvSpPr>
              <a:spLocks noChangeArrowheads="1"/>
            </p:cNvSpPr>
            <p:nvPr/>
          </p:nvSpPr>
          <p:spPr bwMode="auto">
            <a:xfrm>
              <a:off x="844278" y="2197099"/>
              <a:ext cx="1092537" cy="782639"/>
            </a:xfrm>
            <a:prstGeom prst="rect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</a:endParaRPr>
            </a:p>
          </p:txBody>
        </p:sp>
        <p:sp>
          <p:nvSpPr>
            <p:cNvPr id="1738" name="Oval 31"/>
            <p:cNvSpPr>
              <a:spLocks noChangeArrowheads="1"/>
            </p:cNvSpPr>
            <p:nvPr/>
          </p:nvSpPr>
          <p:spPr bwMode="auto">
            <a:xfrm>
              <a:off x="1862138" y="2522538"/>
              <a:ext cx="131763" cy="131763"/>
            </a:xfrm>
            <a:prstGeom prst="ellipse">
              <a:avLst/>
            </a:prstGeom>
            <a:solidFill>
              <a:srgbClr val="FFA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</a:endParaRPr>
            </a:p>
          </p:txBody>
        </p:sp>
        <p:grpSp>
          <p:nvGrpSpPr>
            <p:cNvPr id="1928" name="组合 1927"/>
            <p:cNvGrpSpPr/>
            <p:nvPr/>
          </p:nvGrpSpPr>
          <p:grpSpPr>
            <a:xfrm>
              <a:off x="2090497" y="2279278"/>
              <a:ext cx="5505839" cy="466389"/>
              <a:chOff x="918922" y="3894718"/>
              <a:chExt cx="5505839" cy="466389"/>
            </a:xfrm>
          </p:grpSpPr>
          <p:sp>
            <p:nvSpPr>
              <p:cNvPr id="1929" name="文本框 1928"/>
              <p:cNvSpPr txBox="1">
                <a:spLocks noChangeArrowheads="1"/>
              </p:cNvSpPr>
              <p:nvPr/>
            </p:nvSpPr>
            <p:spPr bwMode="auto">
              <a:xfrm>
                <a:off x="918922" y="4117476"/>
                <a:ext cx="5505839" cy="243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defTabSz="914400" fontAlgn="base">
                  <a:lnSpc>
                    <a:spcPts val="12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700" dirty="0">
                  <a:solidFill>
                    <a:prstClr val="white"/>
                  </a:solidFill>
                  <a:latin typeface="Microsoft Himalaya" panose="01010100010101010101" charset="0"/>
                  <a:ea typeface="微软雅黑" panose="020B0503020204020204" pitchFamily="34" charset="-122"/>
                  <a:cs typeface="Microsoft Himalaya" panose="01010100010101010101" charset="0"/>
                </a:endParaRPr>
              </a:p>
            </p:txBody>
          </p:sp>
          <p:sp>
            <p:nvSpPr>
              <p:cNvPr id="1930" name="文本框 1929"/>
              <p:cNvSpPr txBox="1"/>
              <p:nvPr/>
            </p:nvSpPr>
            <p:spPr>
              <a:xfrm>
                <a:off x="918922" y="3894718"/>
                <a:ext cx="309880" cy="258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1100">
                    <a:ln w="38100">
                      <a:noFill/>
                    </a:ln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lvl1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prstClr val="white"/>
                  </a:solidFill>
                  <a:latin typeface="Microsoft Himalaya" panose="01010100010101010101" charset="0"/>
                  <a:cs typeface="Microsoft Himalaya" panose="01010100010101010101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15713" y="4905376"/>
            <a:ext cx="11571605" cy="648970"/>
            <a:chOff x="1009357" y="3074988"/>
            <a:chExt cx="7112294" cy="784856"/>
          </a:xfrm>
        </p:grpSpPr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1936750" y="3074988"/>
              <a:ext cx="58738" cy="784225"/>
            </a:xfrm>
            <a:prstGeom prst="rect">
              <a:avLst/>
            </a:prstGeom>
            <a:solidFill>
              <a:srgbClr val="FFA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</a:endParaRPr>
            </a:p>
          </p:txBody>
        </p:sp>
        <p:sp>
          <p:nvSpPr>
            <p:cNvPr id="8" name="Rectangle 18"/>
            <p:cNvSpPr>
              <a:spLocks noChangeArrowheads="1"/>
            </p:cNvSpPr>
            <p:nvPr/>
          </p:nvSpPr>
          <p:spPr bwMode="auto">
            <a:xfrm>
              <a:off x="1995488" y="3074988"/>
              <a:ext cx="6126163" cy="7842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</a:endParaRPr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1009357" y="3074988"/>
              <a:ext cx="947629" cy="784856"/>
            </a:xfrm>
            <a:prstGeom prst="rect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dirty="0">
                  <a:solidFill>
                    <a:schemeClr val="bg1"/>
                  </a:solidFill>
                  <a:latin typeface="Microsoft Himalaya" panose="01010100010101010101" charset="0"/>
                  <a:cs typeface="Microsoft Himalaya" panose="01010100010101010101" charset="0"/>
                  <a:sym typeface="+mn-ea"/>
                </a:rPr>
                <a:t>  མུ་ཏོ་བ</a:t>
              </a:r>
              <a:r>
                <a:rPr lang="en-US" altLang="zh-CN" sz="2800" dirty="0">
                  <a:solidFill>
                    <a:schemeClr val="bg1"/>
                  </a:solidFill>
                  <a:latin typeface="Microsoft Himalaya" panose="01010100010101010101" charset="0"/>
                  <a:cs typeface="Microsoft Himalaya" panose="01010100010101010101" charset="0"/>
                  <a:sym typeface="+mn-ea"/>
                </a:rPr>
                <a:t>།</a:t>
              </a:r>
              <a:r>
                <a:rPr lang="zh-CN" altLang="en-US" dirty="0">
                  <a:solidFill>
                    <a:schemeClr val="bg1"/>
                  </a:solidFill>
                  <a:latin typeface="Microsoft Himalaya" panose="01010100010101010101" charset="0"/>
                  <a:cs typeface="Microsoft Himalaya" panose="01010100010101010101" charset="0"/>
                  <a:sym typeface="+mn-ea"/>
                </a:rPr>
                <a:t> </a:t>
              </a:r>
              <a:endParaRPr lang="zh-CN" altLang="en-US" sz="1800" dirty="0">
                <a:solidFill>
                  <a:schemeClr val="bg1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endParaRPr>
            </a:p>
          </p:txBody>
        </p:sp>
        <p:sp>
          <p:nvSpPr>
            <p:cNvPr id="10" name="Oval 32"/>
            <p:cNvSpPr>
              <a:spLocks noChangeArrowheads="1"/>
            </p:cNvSpPr>
            <p:nvPr/>
          </p:nvSpPr>
          <p:spPr bwMode="auto">
            <a:xfrm>
              <a:off x="1862138" y="3402013"/>
              <a:ext cx="131763" cy="131763"/>
            </a:xfrm>
            <a:prstGeom prst="ellipse">
              <a:avLst/>
            </a:prstGeom>
            <a:solidFill>
              <a:srgbClr val="FFA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090497" y="3163198"/>
              <a:ext cx="5505839" cy="466389"/>
              <a:chOff x="918922" y="3894718"/>
              <a:chExt cx="5505839" cy="466389"/>
            </a:xfrm>
          </p:grpSpPr>
          <p:sp>
            <p:nvSpPr>
              <p:cNvPr id="12" name="文本框 11"/>
              <p:cNvSpPr txBox="1">
                <a:spLocks noChangeArrowheads="1"/>
              </p:cNvSpPr>
              <p:nvPr/>
            </p:nvSpPr>
            <p:spPr bwMode="auto">
              <a:xfrm>
                <a:off x="918922" y="4117476"/>
                <a:ext cx="5505839" cy="243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defTabSz="914400" fontAlgn="base">
                  <a:lnSpc>
                    <a:spcPts val="12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700" dirty="0">
                  <a:solidFill>
                    <a:prstClr val="white"/>
                  </a:solidFill>
                  <a:latin typeface="Microsoft Himalaya" panose="01010100010101010101" charset="0"/>
                  <a:ea typeface="微软雅黑" panose="020B0503020204020204" pitchFamily="34" charset="-122"/>
                  <a:cs typeface="Microsoft Himalaya" panose="01010100010101010101" charset="0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918922" y="3894718"/>
                <a:ext cx="309880" cy="258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4600">
                    <a:ln w="38100"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Black" panose="020B0A04020102020204" pitchFamily="34" charset="0"/>
                  </a:defRPr>
                </a:lvl1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100" dirty="0">
                  <a:solidFill>
                    <a:prstClr val="white"/>
                  </a:solidFill>
                  <a:latin typeface="Microsoft Himalaya" panose="01010100010101010101" charset="0"/>
                  <a:cs typeface="Microsoft Himalaya" panose="01010100010101010101" charset="0"/>
                </a:endParaRPr>
              </a:p>
            </p:txBody>
          </p:sp>
        </p:grpSp>
      </p:grpSp>
      <p:grpSp>
        <p:nvGrpSpPr>
          <p:cNvPr id="1938" name="组合 1937"/>
          <p:cNvGrpSpPr/>
          <p:nvPr/>
        </p:nvGrpSpPr>
        <p:grpSpPr>
          <a:xfrm>
            <a:off x="231880" y="5694680"/>
            <a:ext cx="11513185" cy="788670"/>
            <a:chOff x="834169" y="3954463"/>
            <a:chExt cx="7611575" cy="784225"/>
          </a:xfrm>
        </p:grpSpPr>
        <p:sp>
          <p:nvSpPr>
            <p:cNvPr id="1727" name="Rectangle 20"/>
            <p:cNvSpPr>
              <a:spLocks noChangeArrowheads="1"/>
            </p:cNvSpPr>
            <p:nvPr/>
          </p:nvSpPr>
          <p:spPr bwMode="auto">
            <a:xfrm>
              <a:off x="1995363" y="3954463"/>
              <a:ext cx="6450381" cy="7842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</a:endParaRPr>
            </a:p>
          </p:txBody>
        </p:sp>
        <p:sp>
          <p:nvSpPr>
            <p:cNvPr id="1728" name="Rectangle 21"/>
            <p:cNvSpPr>
              <a:spLocks noChangeArrowheads="1"/>
            </p:cNvSpPr>
            <p:nvPr/>
          </p:nvSpPr>
          <p:spPr bwMode="auto">
            <a:xfrm>
              <a:off x="834169" y="3954463"/>
              <a:ext cx="1102751" cy="784225"/>
            </a:xfrm>
            <a:prstGeom prst="rect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</a:endParaRPr>
            </a:p>
          </p:txBody>
        </p:sp>
        <p:sp>
          <p:nvSpPr>
            <p:cNvPr id="1740" name="Rectangle 33"/>
            <p:cNvSpPr>
              <a:spLocks noChangeArrowheads="1"/>
            </p:cNvSpPr>
            <p:nvPr/>
          </p:nvSpPr>
          <p:spPr bwMode="auto">
            <a:xfrm>
              <a:off x="1936750" y="3954463"/>
              <a:ext cx="58738" cy="784225"/>
            </a:xfrm>
            <a:prstGeom prst="rect">
              <a:avLst/>
            </a:prstGeom>
            <a:solidFill>
              <a:srgbClr val="FFA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</a:endParaRPr>
            </a:p>
          </p:txBody>
        </p:sp>
        <p:sp>
          <p:nvSpPr>
            <p:cNvPr id="1741" name="Oval 34"/>
            <p:cNvSpPr>
              <a:spLocks noChangeArrowheads="1"/>
            </p:cNvSpPr>
            <p:nvPr/>
          </p:nvSpPr>
          <p:spPr bwMode="auto">
            <a:xfrm>
              <a:off x="1862138" y="4281488"/>
              <a:ext cx="131763" cy="130175"/>
            </a:xfrm>
            <a:prstGeom prst="ellipse">
              <a:avLst/>
            </a:prstGeom>
            <a:solidFill>
              <a:srgbClr val="FFA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  <a:latin typeface="Microsoft Himalaya" panose="01010100010101010101" charset="0"/>
                <a:cs typeface="Microsoft Himalaya" panose="01010100010101010101" charset="0"/>
              </a:endParaRPr>
            </a:p>
          </p:txBody>
        </p:sp>
        <p:grpSp>
          <p:nvGrpSpPr>
            <p:cNvPr id="1934" name="组合 1933"/>
            <p:cNvGrpSpPr/>
            <p:nvPr/>
          </p:nvGrpSpPr>
          <p:grpSpPr>
            <a:xfrm>
              <a:off x="2090497" y="4009018"/>
              <a:ext cx="5505839" cy="466487"/>
              <a:chOff x="918922" y="3894718"/>
              <a:chExt cx="5505839" cy="466487"/>
            </a:xfrm>
          </p:grpSpPr>
          <p:sp>
            <p:nvSpPr>
              <p:cNvPr id="1935" name="文本框 1934"/>
              <p:cNvSpPr txBox="1">
                <a:spLocks noChangeArrowheads="1"/>
              </p:cNvSpPr>
              <p:nvPr/>
            </p:nvSpPr>
            <p:spPr bwMode="auto">
              <a:xfrm>
                <a:off x="918922" y="4117476"/>
                <a:ext cx="5505839" cy="243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defTabSz="914400" fontAlgn="base">
                  <a:lnSpc>
                    <a:spcPts val="12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700" dirty="0">
                    <a:solidFill>
                      <a:prstClr val="white"/>
                    </a:solidFill>
                    <a:latin typeface="Microsoft Himalaya" panose="01010100010101010101" charset="0"/>
                    <a:ea typeface="微软雅黑" panose="020B0503020204020204" pitchFamily="34" charset="-122"/>
                    <a:cs typeface="Microsoft Himalaya" panose="01010100010101010101" charset="0"/>
                  </a:rPr>
                  <a:t>ཛ</a:t>
                </a:r>
              </a:p>
            </p:txBody>
          </p:sp>
          <p:sp>
            <p:nvSpPr>
              <p:cNvPr id="1936" name="文本框 1935"/>
              <p:cNvSpPr txBox="1"/>
              <p:nvPr/>
            </p:nvSpPr>
            <p:spPr>
              <a:xfrm>
                <a:off x="918922" y="3894718"/>
                <a:ext cx="309880" cy="258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1100">
                    <a:ln w="38100">
                      <a:noFill/>
                    </a:ln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lvl1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prstClr val="white"/>
                  </a:solidFill>
                  <a:latin typeface="Microsoft Himalaya" panose="01010100010101010101" charset="0"/>
                  <a:cs typeface="Microsoft Himalaya" panose="01010100010101010101" charset="0"/>
                </a:endParaRPr>
              </a:p>
            </p:txBody>
          </p:sp>
        </p:grpSp>
      </p:grp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63602" y="4355331"/>
            <a:ext cx="7971155" cy="435165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zh-CN" altLang="en-US" sz="3200" dirty="0">
              <a:latin typeface="Microsoft Himalaya" panose="01010100010101010101" charset="0"/>
              <a:cs typeface="Microsoft Himalaya" panose="01010100010101010101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200" dirty="0">
                <a:solidFill>
                  <a:srgbClr val="7030A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  </a:t>
            </a:r>
            <a:endParaRPr lang="zh-CN" altLang="en-US" sz="3200" dirty="0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4" name="燕尾形箭头 3"/>
          <p:cNvSpPr/>
          <p:nvPr/>
        </p:nvSpPr>
        <p:spPr>
          <a:xfrm>
            <a:off x="-20643" y="108655"/>
            <a:ext cx="5169535" cy="13204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9872" y="412468"/>
            <a:ext cx="42462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བཞི་བ།</a:t>
            </a:r>
            <a:r>
              <a:rPr lang="zh-CN" altLang="en-US" sz="400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</a:t>
            </a:r>
            <a:r>
              <a:rPr lang="en-US" altLang="zh-CN" sz="400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ཐ་སྙད</a:t>
            </a:r>
            <a:r>
              <a:rPr lang="zh-CN" altLang="en-US" sz="400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་མཆན་འགྲེལ།</a:t>
            </a:r>
            <a:endParaRPr lang="zh-CN" altLang="en-US" sz="4000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87970" y="1648142"/>
            <a:ext cx="1566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དཔྲལ་བའི་དབྱེས་ཆེ།</a:t>
            </a:r>
            <a:r>
              <a:rPr lang="zh-CN" altLang="en-US" dirty="0">
                <a:solidFill>
                  <a:schemeClr val="bg1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80682" y="2471178"/>
            <a:ext cx="1378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ཐགས་བཟང་།</a:t>
            </a:r>
            <a:r>
              <a:rPr lang="zh-CN" altLang="en-US" dirty="0">
                <a:solidFill>
                  <a:srgbClr val="FF000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</a:t>
            </a:r>
            <a:endParaRPr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471292" y="3279140"/>
            <a:ext cx="1146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chemeClr val="bg1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ཅོལ་ཆུང</a:t>
            </a:r>
            <a:r>
              <a:rPr lang="en-US" altLang="zh-CN" sz="2800" dirty="0">
                <a:solidFill>
                  <a:schemeClr val="bg1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་།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16908" y="4143178"/>
            <a:ext cx="1210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རྨག་མེད། 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85330" y="5773043"/>
            <a:ext cx="1277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7030A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 </a:t>
            </a:r>
            <a:r>
              <a:rPr lang="zh-CN" altLang="en-US" sz="2800" b="1" dirty="0">
                <a:solidFill>
                  <a:schemeClr val="bg1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དམུ་རྒོད།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873500" y="5667375"/>
            <a:ext cx="372235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3600" b="1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རྩུབ་སྤྱོད་དང་ཀླ་ཀློའི་</a:t>
            </a:r>
            <a:r>
              <a:rPr lang="en-US" altLang="zh-CN" sz="3600" b="1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སྤྱོ</a:t>
            </a:r>
            <a:r>
              <a:rPr lang="zh-CN" altLang="en-US" sz="3600" b="1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ད་པ</a:t>
            </a:r>
            <a:r>
              <a:rPr lang="en-US" altLang="zh-CN" sz="3600" b="1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764582" y="4970780"/>
            <a:ext cx="3491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  </a:t>
            </a:r>
            <a:r>
              <a:rPr lang="zh-CN" altLang="en-US" sz="3200" dirty="0">
                <a:solidFill>
                  <a:srgbClr val="FF0000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</a:t>
            </a:r>
            <a:r>
              <a:rPr lang="zh-CN" altLang="en-US" sz="3600" b="1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སློང་མོ་བའམ་སྤྲང་པོའི་མིང་།</a:t>
            </a:r>
          </a:p>
        </p:txBody>
      </p:sp>
      <p:sp>
        <p:nvSpPr>
          <p:cNvPr id="29" name="矩形 28"/>
          <p:cNvSpPr/>
          <p:nvPr/>
        </p:nvSpPr>
        <p:spPr>
          <a:xfrm>
            <a:off x="2475325" y="1537552"/>
            <a:ext cx="3042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Microsoft Himalaya" panose="01010100010101010101" charset="0"/>
                <a:cs typeface="Microsoft Himalaya" panose="01010100010101010101" charset="0"/>
              </a:rPr>
              <a:t>ཐོད་པའི་ཁ་ཞེང་ཆེ་བའི་དོན།</a:t>
            </a:r>
          </a:p>
        </p:txBody>
      </p:sp>
      <p:sp>
        <p:nvSpPr>
          <p:cNvPr id="31" name="矩形 30"/>
          <p:cNvSpPr/>
          <p:nvPr/>
        </p:nvSpPr>
        <p:spPr>
          <a:xfrm>
            <a:off x="2564124" y="2435584"/>
            <a:ext cx="3591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Microsoft Himalaya" panose="01010100010101010101" charset="0"/>
                <a:cs typeface="Microsoft Himalaya" panose="01010100010101010101" charset="0"/>
              </a:rPr>
              <a:t>ཚགས་དམ་པའམ་གྲལ་འགྲིག་པའི་དོན།</a:t>
            </a:r>
          </a:p>
        </p:txBody>
      </p:sp>
      <p:sp>
        <p:nvSpPr>
          <p:cNvPr id="32" name="矩形 31"/>
          <p:cNvSpPr/>
          <p:nvPr/>
        </p:nvSpPr>
        <p:spPr>
          <a:xfrm>
            <a:off x="2393780" y="3251536"/>
            <a:ext cx="39597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Microsoft Himalaya" panose="01010100010101010101" charset="0"/>
                <a:cs typeface="Microsoft Himalaya" panose="01010100010101010101" charset="0"/>
              </a:rPr>
              <a:t>བློ་རྒྱ་ཆུང་བའམ་སྙིང་བོ་མེད་པའི་དོན།</a:t>
            </a:r>
          </a:p>
        </p:txBody>
      </p:sp>
      <p:sp>
        <p:nvSpPr>
          <p:cNvPr id="37" name="矩形 36"/>
          <p:cNvSpPr/>
          <p:nvPr/>
        </p:nvSpPr>
        <p:spPr>
          <a:xfrm>
            <a:off x="3115933" y="4087573"/>
            <a:ext cx="2515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Microsoft Himalaya" panose="01010100010101010101" charset="0"/>
                <a:cs typeface="Microsoft Himalaya" panose="01010100010101010101" charset="0"/>
              </a:rPr>
              <a:t>གཏན་མེད་དམ་རྩ་མེད།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燕尾形箭头 8"/>
          <p:cNvSpPr/>
          <p:nvPr/>
        </p:nvSpPr>
        <p:spPr>
          <a:xfrm>
            <a:off x="0" y="144963"/>
            <a:ext cx="4461510" cy="130359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8750" y="197914"/>
            <a:ext cx="10027285" cy="1325880"/>
          </a:xfrm>
        </p:spPr>
        <p:txBody>
          <a:bodyPr/>
          <a:lstStyle/>
          <a:p>
            <a:r>
              <a:rPr lang="en-US" altLang="zh-CN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 </a:t>
            </a:r>
            <a:r>
              <a:rPr lang="en-US" altLang="en-US" sz="4800" dirty="0" err="1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ལྔ་བ</a:t>
            </a:r>
            <a:r>
              <a:rPr lang="en-US" altLang="en-US" sz="4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 </a:t>
            </a:r>
            <a:r>
              <a:rPr lang="zh-CN" altLang="en-US" sz="4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སློབ་ཚན་དབྱེ་ཞིབ།</a:t>
            </a:r>
            <a:endParaRPr lang="zh-CN" altLang="en-US" sz="4800" dirty="0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59701" y="1270944"/>
            <a:ext cx="1792605" cy="5374300"/>
            <a:chOff x="4989806" y="1305527"/>
            <a:chExt cx="1792288" cy="5091658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5580251" y="2975879"/>
              <a:ext cx="613302" cy="3421306"/>
            </a:xfrm>
            <a:prstGeom prst="rect">
              <a:avLst/>
            </a:prstGeom>
            <a:solidFill>
              <a:srgbClr val="F5B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r>
                <a:rPr lang="zh-CN" altLang="en-US" sz="3200">
                  <a:latin typeface="Microsoft Himalaya" panose="01010100010101010101" charset="0"/>
                  <a:cs typeface="Microsoft Himalaya" panose="01010100010101010101" charset="0"/>
                  <a:sym typeface="+mn-ea"/>
                </a:rPr>
                <a:t>རང་བྱུང་ཚན་པ་དང་པོ</a:t>
              </a:r>
              <a:endParaRPr lang="zh-CN" altLang="en-US" sz="3200">
                <a:latin typeface="Microsoft Himalaya" panose="01010100010101010101" charset="0"/>
                <a:cs typeface="Microsoft Himalaya" panose="01010100010101010101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4989806" y="1305527"/>
              <a:ext cx="1792288" cy="1792288"/>
            </a:xfrm>
            <a:prstGeom prst="ellipse">
              <a:avLst/>
            </a:prstGeom>
            <a:solidFill>
              <a:srgbClr val="F5B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r>
                <a:rPr lang="zh-CN" altLang="en-US">
                  <a:sym typeface="+mn-ea"/>
                </a:rPr>
                <a:t> </a:t>
              </a:r>
            </a:p>
            <a:p>
              <a:r>
                <a:rPr lang="en-US" altLang="zh-CN" sz="2800">
                  <a:latin typeface="Microsoft Himalaya" panose="01010100010101010101" charset="0"/>
                  <a:cs typeface="Microsoft Himalaya" panose="01010100010101010101" charset="0"/>
                  <a:sym typeface="+mn-ea"/>
                </a:rPr>
                <a:t>ཁག</a:t>
              </a:r>
              <a:r>
                <a:rPr lang="zh-CN" altLang="en-US" sz="2800">
                  <a:latin typeface="Microsoft Himalaya" panose="01010100010101010101" charset="0"/>
                  <a:cs typeface="Microsoft Himalaya" panose="01010100010101010101" charset="0"/>
                  <a:sym typeface="+mn-ea"/>
                </a:rPr>
                <a:t>་དང་པོ།</a:t>
              </a:r>
              <a:endParaRPr lang="zh-CN" altLang="en-US" sz="2800">
                <a:latin typeface="Microsoft Himalaya" panose="01010100010101010101" charset="0"/>
                <a:cs typeface="Microsoft Himalaya" panose="01010100010101010101" charset="0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5668937" y="1417578"/>
              <a:ext cx="434975" cy="434975"/>
            </a:xfrm>
            <a:prstGeom prst="ellipse">
              <a:avLst/>
            </a:prstGeom>
            <a:solidFill>
              <a:srgbClr val="675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8" name="内容占位符 7"/>
          <p:cNvGraphicFramePr>
            <a:graphicFrameLocks noGrp="1"/>
          </p:cNvGraphicFramePr>
          <p:nvPr>
            <p:ph idx="1"/>
          </p:nvPr>
        </p:nvGraphicFramePr>
        <p:xfrm>
          <a:off x="1218247" y="2506345"/>
          <a:ext cx="9956165" cy="4351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1537417" y="3362100"/>
            <a:ext cx="8412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      </a:t>
            </a:r>
            <a:r>
              <a:rPr lang="en-US" altLang="zh-CN" sz="32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</a:t>
            </a:r>
            <a:r>
              <a:rPr lang="zh-CN" altLang="en-US" sz="3200" dirty="0">
                <a:solidFill>
                  <a:schemeClr val="bg1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དུས་རབས་གསར་བའི་ནང་གི་མ་ཡུམ་གྱི་མཛེས་པའི་བཞིན་རས་དང་འཕྱོར་སྒེག་གི་ཉམས།</a:t>
            </a:r>
            <a:endParaRPr lang="zh-CN" altLang="en-US" sz="3200" dirty="0">
              <a:solidFill>
                <a:schemeClr val="bg1"/>
              </a:solidFill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62530" y="4695825"/>
            <a:ext cx="6247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    </a:t>
            </a:r>
            <a:r>
              <a:rPr lang="en-US" altLang="zh-CN" sz="32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</a:t>
            </a:r>
            <a:r>
              <a:rPr lang="zh-CN" altLang="en-US" sz="3200" dirty="0">
                <a:solidFill>
                  <a:schemeClr val="bg1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མ་ཡུམ་གྱི</a:t>
            </a:r>
            <a:r>
              <a:rPr lang="en-US" altLang="zh-CN" sz="3200" dirty="0">
                <a:solidFill>
                  <a:schemeClr val="bg1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་</a:t>
            </a:r>
            <a:r>
              <a:rPr lang="zh-CN" altLang="en-US" sz="3200" dirty="0">
                <a:solidFill>
                  <a:schemeClr val="bg1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མཚོན་བྱ །                 </a:t>
            </a:r>
            <a:r>
              <a:rPr lang="en-US" altLang="zh-CN" sz="3200" dirty="0">
                <a:solidFill>
                  <a:schemeClr val="bg1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</a:t>
            </a:r>
            <a:r>
              <a:rPr lang="zh-CN" altLang="en-US" sz="3200" dirty="0">
                <a:solidFill>
                  <a:schemeClr val="bg1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མེས་རྒྱལ།</a:t>
            </a:r>
            <a:endParaRPr lang="zh-CN" altLang="en-US" sz="3200" dirty="0">
              <a:solidFill>
                <a:schemeClr val="bg1"/>
              </a:solidFill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5081270" y="4925060"/>
            <a:ext cx="474345" cy="125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820979" y="5867343"/>
            <a:ext cx="4496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     </a:t>
            </a:r>
            <a:r>
              <a:rPr lang="en-US" altLang="zh-CN" sz="32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</a:t>
            </a:r>
            <a:r>
              <a:rPr lang="zh-CN" altLang="en-US" sz="3200" dirty="0">
                <a:solidFill>
                  <a:schemeClr val="bg1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མ་ཡུམ་གྱི་མཛེས་སྡུག་གི་བཞིན་རས</a:t>
            </a:r>
            <a:r>
              <a:rPr lang="en-US" altLang="zh-CN" sz="3200" dirty="0">
                <a:solidFill>
                  <a:schemeClr val="bg1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 </a:t>
            </a:r>
            <a:r>
              <a:rPr lang="zh-CN" altLang="en-US" sz="3200" dirty="0">
                <a:solidFill>
                  <a:schemeClr val="bg1"/>
                </a:solidFill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2" name="左箭头标注 21"/>
          <p:cNvSpPr/>
          <p:nvPr/>
        </p:nvSpPr>
        <p:spPr>
          <a:xfrm>
            <a:off x="7692084" y="5325745"/>
            <a:ext cx="3009900" cy="1421765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8799524" y="5325745"/>
            <a:ext cx="190246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Microsoft Himalaya" panose="01010100010101010101" charset="0"/>
                <a:cs typeface="Microsoft Himalaya" panose="01010100010101010101" charset="0"/>
              </a:rPr>
              <a:t>དུས་སྐབས་གསར་བའི་མེས་རྒྱལ་གྱི་རྣམ་པ་གསར་བ་མཚོན་པ།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9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燕尾形箭头 7"/>
          <p:cNvSpPr/>
          <p:nvPr/>
        </p:nvSpPr>
        <p:spPr>
          <a:xfrm>
            <a:off x="68525" y="253501"/>
            <a:ext cx="3146425" cy="12224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93425" y="29270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ym typeface="+mn-ea"/>
              </a:rPr>
              <a:t>      </a:t>
            </a:r>
            <a:br>
              <a:rPr lang="en-US" altLang="zh-CN" dirty="0">
                <a:sym typeface="+mn-ea"/>
              </a:rPr>
            </a:br>
            <a:r>
              <a:rPr lang="en-US" altLang="zh-CN" dirty="0">
                <a:sym typeface="+mn-ea"/>
              </a:rPr>
              <a:t>       </a:t>
            </a:r>
            <a:r>
              <a:rPr lang="en-US" altLang="en-US" sz="5400" dirty="0" err="1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ཁག</a:t>
            </a:r>
            <a:r>
              <a:rPr lang="en-US" altLang="zh-CN" sz="5400" dirty="0" err="1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་གཉིས</a:t>
            </a:r>
            <a:r>
              <a:rPr lang="en-US" altLang="zh-CN" sz="54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་པ།</a:t>
            </a:r>
            <a:r>
              <a:rPr lang="en-US" altLang="zh-CN" sz="5400" dirty="0">
                <a:latin typeface="Microsoft Himalaya" panose="01010100010101010101" charset="0"/>
                <a:cs typeface="Microsoft Himalaya" panose="01010100010101010101" charset="0"/>
              </a:rPr>
              <a:t/>
            </a:r>
            <a:br>
              <a:rPr lang="en-US" altLang="zh-CN" sz="5400" dirty="0">
                <a:latin typeface="Microsoft Himalaya" panose="01010100010101010101" charset="0"/>
                <a:cs typeface="Microsoft Himalaya" panose="01010100010101010101" charset="0"/>
              </a:rPr>
            </a:br>
            <a:endParaRPr lang="zh-CN" altLang="en-US" sz="5400" dirty="0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21" name="流程图: 终止 20"/>
          <p:cNvSpPr/>
          <p:nvPr/>
        </p:nvSpPr>
        <p:spPr>
          <a:xfrm rot="16200000" flipV="1">
            <a:off x="-500380" y="3691890"/>
            <a:ext cx="4180205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924"/>
          <p:cNvSpPr/>
          <p:nvPr/>
        </p:nvSpPr>
        <p:spPr bwMode="auto">
          <a:xfrm rot="10200000">
            <a:off x="3183890" y="3346450"/>
            <a:ext cx="3568065" cy="2265680"/>
          </a:xfrm>
          <a:custGeom>
            <a:avLst/>
            <a:gdLst>
              <a:gd name="T0" fmla="*/ 81 w 163"/>
              <a:gd name="T1" fmla="*/ 0 h 81"/>
              <a:gd name="T2" fmla="*/ 0 w 163"/>
              <a:gd name="T3" fmla="*/ 81 h 81"/>
              <a:gd name="T4" fmla="*/ 163 w 163"/>
              <a:gd name="T5" fmla="*/ 81 h 81"/>
              <a:gd name="T6" fmla="*/ 81 w 163"/>
              <a:gd name="T7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3" h="81">
                <a:moveTo>
                  <a:pt x="81" y="0"/>
                </a:moveTo>
                <a:cubicBezTo>
                  <a:pt x="37" y="0"/>
                  <a:pt x="0" y="36"/>
                  <a:pt x="0" y="81"/>
                </a:cubicBezTo>
                <a:cubicBezTo>
                  <a:pt x="163" y="81"/>
                  <a:pt x="163" y="81"/>
                  <a:pt x="163" y="81"/>
                </a:cubicBezTo>
                <a:cubicBezTo>
                  <a:pt x="162" y="36"/>
                  <a:pt x="126" y="0"/>
                  <a:pt x="81" y="0"/>
                </a:cubicBezTo>
                <a:close/>
              </a:path>
            </a:pathLst>
          </a:custGeom>
          <a:solidFill>
            <a:srgbClr val="E379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925"/>
          <p:cNvSpPr/>
          <p:nvPr/>
        </p:nvSpPr>
        <p:spPr bwMode="auto">
          <a:xfrm rot="10800000">
            <a:off x="7492998" y="2773678"/>
            <a:ext cx="4303396" cy="3131185"/>
          </a:xfrm>
          <a:custGeom>
            <a:avLst/>
            <a:gdLst>
              <a:gd name="T0" fmla="*/ 42 w 84"/>
              <a:gd name="T1" fmla="*/ 0 h 42"/>
              <a:gd name="T2" fmla="*/ 0 w 84"/>
              <a:gd name="T3" fmla="*/ 42 h 42"/>
              <a:gd name="T4" fmla="*/ 84 w 84"/>
              <a:gd name="T5" fmla="*/ 42 h 42"/>
              <a:gd name="T6" fmla="*/ 42 w 84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42">
                <a:moveTo>
                  <a:pt x="42" y="0"/>
                </a:moveTo>
                <a:cubicBezTo>
                  <a:pt x="19" y="0"/>
                  <a:pt x="0" y="19"/>
                  <a:pt x="0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84" y="19"/>
                  <a:pt x="65" y="0"/>
                  <a:pt x="42" y="0"/>
                </a:cubicBezTo>
                <a:close/>
              </a:path>
            </a:pathLst>
          </a:custGeom>
          <a:solidFill>
            <a:srgbClr val="79C4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800">
                <a:latin typeface="Microsoft Himalaya" panose="01010100010101010101" charset="0"/>
                <a:cs typeface="Microsoft Himalaya" panose="01010100010101010101" charset="0"/>
              </a:rPr>
              <a:t>             </a:t>
            </a:r>
          </a:p>
          <a:p>
            <a:r>
              <a:rPr lang="en-US" altLang="zh-CN" sz="2800">
                <a:latin typeface="Microsoft Himalaya" panose="01010100010101010101" charset="0"/>
                <a:cs typeface="Microsoft Himalaya" panose="01010100010101010101" charset="0"/>
              </a:rPr>
              <a:t>         </a:t>
            </a:r>
            <a:endParaRPr lang="zh-CN" altLang="en-US" sz="2800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00150" y="2489835"/>
            <a:ext cx="77978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རང་བྱུང་</a:t>
            </a:r>
            <a:r>
              <a:rPr lang="en-US" altLang="zh-CN" sz="3600" dirty="0" err="1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ཚན་པ་གཉིས</a:t>
            </a:r>
            <a:r>
              <a:rPr lang="en-US" altLang="zh-CN" sz="36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་པ།</a:t>
            </a:r>
            <a:endParaRPr lang="zh-CN" altLang="en-US" sz="3600" dirty="0"/>
          </a:p>
        </p:txBody>
      </p:sp>
      <p:sp>
        <p:nvSpPr>
          <p:cNvPr id="6" name="文本框 5"/>
          <p:cNvSpPr txBox="1"/>
          <p:nvPr/>
        </p:nvSpPr>
        <p:spPr>
          <a:xfrm rot="20880000">
            <a:off x="3658870" y="3442970"/>
            <a:ext cx="24053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རྩོམ་པ་པོའི་མ་ཡུམ་གྱི་འདས་པའི་ལོ་རྒྱུས་ཕྱིར་དྲན་བྱས་ཡོད།</a:t>
            </a:r>
            <a:endParaRPr lang="zh-CN" altLang="en-US" sz="3600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879798" y="2874796"/>
            <a:ext cx="352996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  </a:t>
            </a:r>
            <a:r>
              <a:rPr lang="zh-CN" altLang="en-US" sz="3200" b="1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སྐྱེ་བ་ངན་པའི་མཚན་ཉིད་ལ།</a:t>
            </a:r>
            <a:r>
              <a:rPr lang="en-US" altLang="zh-CN" sz="3200" b="1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</a:t>
            </a:r>
            <a:r>
              <a:rPr lang="zh-CN" altLang="en-US" sz="3200" b="1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</a:t>
            </a:r>
            <a:endParaRPr lang="zh-CN" altLang="en-US" sz="3200" b="1" dirty="0">
              <a:latin typeface="Microsoft Himalaya" panose="01010100010101010101" charset="0"/>
              <a:cs typeface="Microsoft Himalaya" panose="01010100010101010101" charset="0"/>
            </a:endParaRPr>
          </a:p>
          <a:p>
            <a:r>
              <a:rPr lang="zh-CN" altLang="en-US" sz="3200" b="1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 བརྗོད་རྒྱུ་དུ་མ་ཡོད་མོད་ཀྱང་།</a:t>
            </a:r>
            <a:r>
              <a:rPr lang="en-US" altLang="zh-CN" sz="3200" b="1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</a:t>
            </a:r>
            <a:r>
              <a:rPr lang="zh-CN" altLang="en-US" sz="3200" b="1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</a:t>
            </a:r>
            <a:r>
              <a:rPr lang="en-US" altLang="zh-CN" sz="3200" b="1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</a:t>
            </a:r>
            <a:endParaRPr lang="zh-CN" altLang="en-US" sz="3200" b="1" dirty="0">
              <a:latin typeface="Microsoft Himalaya" panose="01010100010101010101" charset="0"/>
              <a:cs typeface="Microsoft Himalaya" panose="01010100010101010101" charset="0"/>
            </a:endParaRPr>
          </a:p>
          <a:p>
            <a:r>
              <a:rPr lang="zh-CN" altLang="en-US" sz="3200" b="1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  ངན་སྐྱག་ཁྲོན་པ་སུ་ཡིས་སློག</a:t>
            </a:r>
            <a:r>
              <a:rPr lang="en-US" altLang="zh-CN" sz="3200" b="1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</a:t>
            </a:r>
            <a:r>
              <a:rPr lang="zh-CN" altLang="en-US" sz="3200" b="1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</a:t>
            </a:r>
            <a:endParaRPr lang="zh-CN" altLang="en-US" sz="3200" b="1" dirty="0">
              <a:latin typeface="Microsoft Himalaya" panose="01010100010101010101" charset="0"/>
              <a:cs typeface="Microsoft Himalaya" panose="01010100010101010101" charset="0"/>
            </a:endParaRPr>
          </a:p>
          <a:p>
            <a:r>
              <a:rPr lang="zh-CN" altLang="en-US" sz="3200" b="1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   སྐྱག་པར་མཁས་པ་སུ་ཞིག་མྱོང</a:t>
            </a:r>
            <a:r>
              <a:rPr lang="zh-CN" altLang="en-US" sz="32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་</a:t>
            </a:r>
            <a:r>
              <a:rPr lang="en-US" altLang="zh-CN" sz="32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 །</a:t>
            </a:r>
            <a:endParaRPr lang="zh-CN" altLang="en-US" sz="3200" dirty="0">
              <a:latin typeface="Microsoft Himalaya" panose="01010100010101010101" charset="0"/>
              <a:cs typeface="Microsoft Himalaya" panose="0101010001010101010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双波形 3"/>
          <p:cNvSpPr/>
          <p:nvPr/>
        </p:nvSpPr>
        <p:spPr>
          <a:xfrm>
            <a:off x="13951" y="505001"/>
            <a:ext cx="5816600" cy="1049020"/>
          </a:xfrm>
          <a:prstGeom prst="doubleWave">
            <a:avLst>
              <a:gd name="adj1" fmla="val 6250"/>
              <a:gd name="adj2" fmla="val -12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latin typeface="Microsoft Himalaya" panose="01010100010101010101" charset="0"/>
                <a:cs typeface="Microsoft Himalaya" panose="01010100010101010101" charset="0"/>
              </a:rPr>
              <a:t>ཁག་གསུམ་པ། (རང་བྱུང་ཚན་པ༣~༧)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0151" y="1463486"/>
            <a:ext cx="6953061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4800" dirty="0">
                <a:latin typeface="Microsoft Himalaya" panose="01010100010101010101" charset="0"/>
                <a:cs typeface="Microsoft Himalaya" panose="01010100010101010101" charset="0"/>
              </a:rPr>
              <a:t>  </a:t>
            </a:r>
            <a:endParaRPr lang="zh-CN" altLang="en-US" sz="4400" dirty="0">
              <a:latin typeface="Microsoft Himalaya" panose="01010100010101010101" charset="0"/>
              <a:cs typeface="Microsoft Himalaya" panose="01010100010101010101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zh-CN" altLang="en-US" sz="4400" dirty="0">
                <a:latin typeface="Microsoft Himalaya" panose="01010100010101010101" charset="0"/>
                <a:cs typeface="Microsoft Himalaya" panose="01010100010101010101" charset="0"/>
              </a:rPr>
              <a:t>བུ་རྒོད་རྗེས་མ་སྟེ་ཀྲུང་གོ་གུང་ཁྲན་ཏང་གིས་མི་དམངས་བཅིངས་འགྲོལ་དང་འཛུགས་སྐྲུན་བྱེད་པར་བྱས་རྗེས་རླབས་ཆེན་བཞག་པ་བརྗོད་ཡོད།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60" y="2477783"/>
            <a:ext cx="2432766" cy="4395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254</Words>
  <Application>Microsoft Office PowerPoint</Application>
  <PresentationFormat>自定义</PresentationFormat>
  <Paragraphs>75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  ༄༅། །མ་བུ་གཉིས་ཀྱི་མཛད་རྗེས།</vt:lpstr>
      <vt:lpstr>    དང་པོ། རྩོམ་སྟངས་ངོ་སྤྲོད།</vt:lpstr>
      <vt:lpstr>       གཉིས་པ། རྩོམ་ཁུངས་ངོ་སྤྲོད། </vt:lpstr>
      <vt:lpstr>གསུམ་པ། རྩོམ་པ་པོ་ངོ་སྤྲོད།</vt:lpstr>
      <vt:lpstr>       གཉིས་པ། རྩོམ་ཁུངས་ངོ་སྤྲོད། </vt:lpstr>
      <vt:lpstr>PowerPoint 演示文稿</vt:lpstr>
      <vt:lpstr>  ལྔ་བ། སློབ་ཚན་དབྱེ་ཞིབ།</vt:lpstr>
      <vt:lpstr>              ཁག་གཉིས་པ། </vt:lpstr>
      <vt:lpstr>PowerPoint 演示文稿</vt:lpstr>
      <vt:lpstr>ཁག་བཞི་པ།          (རང་བྱུང་ཚན་པ་བརྒྱད་པ།)</vt:lpstr>
      <vt:lpstr> དྲུག་པ། བསམ་གཞིག་དང་ལག་ལེན། </vt:lpstr>
      <vt:lpstr> བདུན་པ། སྤྱི་བསྡོམས། </vt:lpstr>
      <vt:lpstr>                  བརྒྱད་པ། ལས་བྱ་བཀོད་སྒྲིག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</dc:creator>
  <cp:lastModifiedBy>mac</cp:lastModifiedBy>
  <cp:revision>45</cp:revision>
  <dcterms:created xsi:type="dcterms:W3CDTF">2018-11-04T02:59:00Z</dcterms:created>
  <dcterms:modified xsi:type="dcterms:W3CDTF">2019-01-26T13:32:09Z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