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6" r:id="rId2"/>
    <p:sldId id="343" r:id="rId3"/>
    <p:sldId id="323" r:id="rId4"/>
    <p:sldId id="302" r:id="rId5"/>
    <p:sldId id="338" r:id="rId6"/>
    <p:sldId id="339" r:id="rId7"/>
    <p:sldId id="340" r:id="rId8"/>
    <p:sldId id="293" r:id="rId9"/>
    <p:sldId id="337" r:id="rId10"/>
    <p:sldId id="315" r:id="rId11"/>
    <p:sldId id="341" r:id="rId12"/>
    <p:sldId id="342" r:id="rId13"/>
    <p:sldId id="321" r:id="rId14"/>
    <p:sldId id="344" r:id="rId15"/>
    <p:sldId id="345" r:id="rId16"/>
    <p:sldId id="314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1EF"/>
    <a:srgbClr val="0C0CF4"/>
    <a:srgbClr val="CC0099"/>
    <a:srgbClr val="990000"/>
    <a:srgbClr val="1B0AF6"/>
    <a:srgbClr val="A6E30D"/>
    <a:srgbClr val="1DD333"/>
    <a:srgbClr val="71CF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9" autoAdjust="0"/>
    <p:restoredTop sz="94637" autoAdjust="0"/>
  </p:normalViewPr>
  <p:slideViewPr>
    <p:cSldViewPr>
      <p:cViewPr>
        <p:scale>
          <a:sx n="70" d="100"/>
          <a:sy n="70" d="100"/>
        </p:scale>
        <p:origin x="-2814" y="-906"/>
      </p:cViewPr>
      <p:guideLst>
        <p:guide orient="horz" pos="2160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C4145F2-E12B-4464-BE2C-CB6A98F41B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9B0ADA4F-77FD-463C-8BBC-E95E2A100EC1}" type="slidenum">
              <a:rPr lang="zh-CN" altLang="en-US" smtClean="0">
                <a:latin typeface="Arial" charset="0"/>
              </a:rPr>
              <a:pPr>
                <a:buFont typeface="Arial" charset="0"/>
                <a:buNone/>
              </a:pPr>
              <a:t>10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514350" y="5349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9C09C-8C0E-49EA-8F0F-62218617D4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38E34-BA6E-467B-ADB8-E3722D0FD2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C106C-7E2C-4F8B-B965-CC626896B1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A0250-2F92-4303-8E88-8E5152D323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514350" y="3444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2FE65-3C27-4FA9-A284-3680278147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1422-9B32-49EE-9411-53196705D2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601979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6BC2B-3D87-43EB-A6EE-12C1DC7CEE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3C66-4482-4545-9E5D-A329218163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AB4C-9A80-4877-905C-87C71A229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4B696-BCBA-4D25-A73A-016962B0E9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24094-C983-403F-8361-237935665A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29" name="文本占位符 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buFontTx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buFontTx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D38E2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5D4A40C-0A4F-425B-A5D9-FCA699D430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1" r:id="rId4"/>
    <p:sldLayoutId id="2147484027" r:id="rId5"/>
    <p:sldLayoutId id="2147484022" r:id="rId6"/>
    <p:sldLayoutId id="2147484028" r:id="rId7"/>
    <p:sldLayoutId id="2147484029" r:id="rId8"/>
    <p:sldLayoutId id="2147484030" r:id="rId9"/>
    <p:sldLayoutId id="2147484023" r:id="rId10"/>
    <p:sldLayoutId id="21474840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隶书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华文楷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华文楷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华文楷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华文楷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华文楷体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Videos\VTS_01_3.avi" TargetMode="External"/><Relationship Id="rId6" Type="http://schemas.openxmlformats.org/officeDocument/2006/relationships/slide" Target="slide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H:\བརྙན་མང་གཟུགས།多媒体\照片\动画\1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3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H:\བརྙན་མང་གཟུགས།多媒体\照片\新建文件夹 (2)\20171120_142804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:\བརྙན་མང་གཟུགས།多媒体\照片\ནར་མོའི་དབྱིབས།\QQ图片20160507062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/>
          <p:nvPr/>
        </p:nvSpPr>
        <p:spPr>
          <a:xfrm>
            <a:off x="-76078" y="762048"/>
            <a:ext cx="8686800" cy="8382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3600" b="1" cap="all" baseline="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crosoft Himalaya" panose="01010100010101010101" pitchFamily="2" charset="0"/>
                <a:ea typeface="+mj-ea"/>
                <a:cs typeface="隶书"/>
                <a:sym typeface="+mn-ea"/>
              </a:rPr>
              <a:t> </a:t>
            </a:r>
            <a:r>
              <a:rPr lang="zh-CN" altLang="en-US" sz="3600" b="1" cap="all" baseline="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crosoft Himalaya" panose="01010100010101010101" pitchFamily="2" charset="0"/>
                <a:ea typeface="+mj-ea"/>
                <a:cs typeface="隶书"/>
                <a:sym typeface="+mn-ea"/>
              </a:rPr>
              <a:t>ལྗོངས་ཞིང་ལྔའི་མཉམ་བསྒྲིགས་སློབ་གཞིའི་སློབ་གསོའི་སློབ་དེབ།</a:t>
            </a:r>
            <a:endParaRPr lang="zh-CN" altLang="en-US" sz="3600" b="1" cap="all" baseline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crosoft Himalaya" panose="01010100010101010101" pitchFamily="2" charset="0"/>
              <a:ea typeface="+mj-ea"/>
              <a:cs typeface="隶书"/>
            </a:endParaRP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1724" y="1219258"/>
            <a:ext cx="2118209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Himalaya" pitchFamily="2" charset="0"/>
              </a:rPr>
              <a:t>སློབ་ཚན</a:t>
            </a:r>
            <a:r>
              <a:rPr lang="bo-CN" altLang="zh-CN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Himalaya" pitchFamily="2" charset="0"/>
              </a:rPr>
              <a:t>་ཉེར་གསུམ་པ།</a:t>
            </a:r>
            <a:endParaRPr lang="zh-CN" alt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Himalaya" pitchFamily="2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19288" y="1905040"/>
            <a:ext cx="6476830" cy="1371564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བུ་ཆུང་རིག་པ་ཅན།</a:t>
            </a:r>
          </a:p>
        </p:txBody>
      </p:sp>
      <p:pic>
        <p:nvPicPr>
          <p:cNvPr id="10248" name="Picture 84" descr="C:\Users\Administrator\Desktop\教师教学类GIF配图\2005110515455398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114800"/>
            <a:ext cx="287496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C:\Users\Administrator\Desktop\教师教学类GIF配图\slide0059_image05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400" y="41910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5" descr="C:\Users\Administrator\Desktop\教师教学类GIF配图\2005110515563436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5088" y="3886200"/>
            <a:ext cx="333851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3"/>
          <p:cNvSpPr txBox="1">
            <a:spLocks noChangeArrowheads="1"/>
          </p:cNvSpPr>
          <p:nvPr/>
        </p:nvSpPr>
        <p:spPr bwMode="auto">
          <a:xfrm>
            <a:off x="3175153" y="5562544"/>
            <a:ext cx="604492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4800" b="1" spc="100" dirty="0">
                <a:ln w="1800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icrosoft Himalaya" panose="01010100010101010101" pitchFamily="2" charset="0"/>
              </a:rPr>
              <a:t>བློ་གཅིག་སེམས་གཅིག་གིས་སློབ་ཁྲིད་ལ་ཉན་པར་བཀའ་དྲིན་ཆེ།</a:t>
            </a:r>
          </a:p>
        </p:txBody>
      </p:sp>
      <p:pic>
        <p:nvPicPr>
          <p:cNvPr id="38917" name="Picture 5" descr="H:\བརྙན་མང་གཟུགས།多媒体\照片\动画\8678563.jpg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514" y="914466"/>
            <a:ext cx="1257322" cy="91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1" name="直接连接符 20"/>
          <p:cNvCxnSpPr/>
          <p:nvPr/>
        </p:nvCxnSpPr>
        <p:spPr>
          <a:xfrm>
            <a:off x="6477000" y="33528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524000" y="32766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318" y="3352802"/>
            <a:ext cx="401103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ysClr val="windowText" lastClr="000000"/>
                  </a:solidFill>
                </a:ln>
                <a:latin typeface="Arial" pitchFamily="34" charset="0"/>
              </a:rPr>
              <a:t>བུ་ཆུང་ཞེས་པ་ནི་བྱིས་པ་ཞེས་པའི་དོན་ཡིན།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800" dirty="0">
              <a:ln>
                <a:solidFill>
                  <a:sysClr val="windowText" lastClr="000000"/>
                </a:solidFill>
              </a:ln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3263" y="3352802"/>
            <a:ext cx="4773014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ysClr val="windowText" lastClr="000000"/>
                  </a:solidFill>
                </a:ln>
                <a:latin typeface="Arial" pitchFamily="34" charset="0"/>
              </a:rPr>
              <a:t>རིག་པ་ཅན་ཞེས་པ་ནི་ཤེས་རབ་དང་ལྡན་པའི་མི་ལ་ཟེར་བ་ཡིན་ལ་།འདིར་བུ་ཆུང་ཞེས་པའི་གང་ཟག་དེའི་ཁྱད་ཆོས་བསྟན་པ་ཡིན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800" dirty="0">
              <a:ln>
                <a:solidFill>
                  <a:sysClr val="windowText" lastClr="000000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I:\བརྙན་མང་གཟུགས།多媒体\照片\动画\876786786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19459" name="Picture 4" descr="I:\བརྙན་མང་གཟུགས།多媒体\照片\动画\IMG_584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8686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I:\བརྙན་མང་གཟུགས།多媒体\照片\动画\0007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990600"/>
            <a:ext cx="441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52400" y="1933553"/>
            <a:ext cx="8991600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900"/>
              </a:lnSpc>
              <a:buFont typeface="Arial" pitchFamily="34" charset="0"/>
              <a:buNone/>
              <a:defRPr/>
            </a:pPr>
            <a:r>
              <a:rPr lang="bo-CN" altLang="zh-CN" sz="4000" dirty="0">
                <a:solidFill>
                  <a:srgbClr val="7030A0"/>
                </a:solidFill>
                <a:latin typeface="Arial" pitchFamily="34" charset="0"/>
              </a:rPr>
              <a:t>                                               </a:t>
            </a:r>
            <a:r>
              <a:rPr lang="bo-CN" altLang="zh-CN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Arial" pitchFamily="34" charset="0"/>
              </a:rPr>
              <a:t>སློབ་ཚན་གྱི་ནང་དོན་ལྟར་ཚིག་གི་སྟོང་ཆ་སྐོང་བ།</a:t>
            </a:r>
            <a:endParaRPr lang="bo-CN" altLang="zh-CN" sz="36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Arial" pitchFamily="34" charset="0"/>
            </a:endParaRPr>
          </a:p>
          <a:p>
            <a:pPr>
              <a:lnSpc>
                <a:spcPts val="2900"/>
              </a:lnSpc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༡.༼                                 ༽གྱི་སྐུ་དུས་སུ་བོད་ཀྱི་རིག་གནས་དར་རྒྱས་བྱུང་བའི་འགོ་ཚུགས།</a:t>
            </a:r>
          </a:p>
          <a:p>
            <a:pPr>
              <a:lnSpc>
                <a:spcPts val="2900"/>
              </a:lnSpc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༢.༼                                 ༽ན་ཕ་པ་གོར་ཧེ་འདོད་དང་མ་༼                                     ༽ཟེར་བ་གཉིས་ལ་བུ་</a:t>
            </a:r>
          </a:p>
          <a:p>
            <a:pPr>
              <a:lnSpc>
                <a:spcPts val="2900"/>
              </a:lnSpc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༼                        ༽ཟེར་བའི་བྱིས་པ་༼                           ༽ཞིག་ཡོད།</a:t>
            </a:r>
          </a:p>
          <a:p>
            <a:pPr>
              <a:lnSpc>
                <a:spcPts val="2900"/>
              </a:lnSpc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༣.བྱིས་པ་རིག་པ་ཅན་དེ་༼                  ༽སུ་ཁྲིད་ནས་ཡི་གེ་སློབ་དུ་བཅུག་པ་དང་།སློབ་དཔོན་༼                        ༽ཀྱི་དྲུང་དུ་༼            ༽བསླབས།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6634" y="609674"/>
            <a:ext cx="3248005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 རིག་རྩལ་དོར་ར།</a:t>
            </a:r>
            <a:endParaRPr lang="zh-CN" alt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308" y="2286030"/>
            <a:ext cx="2097049" cy="9130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བཙན་པོ་ཁྲི་སྲོང་ལྡེ་བཙན་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 dirty="0">
              <a:ln>
                <a:solidFill>
                  <a:srgbClr val="C00000"/>
                </a:solidFill>
              </a:ln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388" y="2590822"/>
            <a:ext cx="1468672" cy="9130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སྙེ་མོ་བྱེ་མཁན་ན་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 dirty="0">
              <a:ln>
                <a:solidFill>
                  <a:srgbClr val="C00000"/>
                </a:solidFill>
              </a:ln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4091" y="2590822"/>
            <a:ext cx="1883849" cy="9130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བྲན་ཀ་བཟའ་སྒྲོན་སྐྱིད་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 dirty="0">
              <a:ln>
                <a:solidFill>
                  <a:srgbClr val="C00000"/>
                </a:solidFill>
              </a:ln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8504" y="3002496"/>
            <a:ext cx="1564852" cy="9130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གན་ཇག་ཐང་སྟག་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 dirty="0">
              <a:ln>
                <a:solidFill>
                  <a:srgbClr val="C00000"/>
                </a:solidFill>
              </a:ln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4079" y="2971812"/>
            <a:ext cx="1067921" cy="9130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རིག་པ་ཅན་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 dirty="0">
              <a:ln>
                <a:solidFill>
                  <a:srgbClr val="C00000"/>
                </a:solidFill>
              </a:ln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9862" y="3352802"/>
            <a:ext cx="1013419" cy="9130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བསམ་ཡས་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 dirty="0">
              <a:ln>
                <a:solidFill>
                  <a:srgbClr val="C00000"/>
                </a:solidFill>
              </a:ln>
              <a:latin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09762" y="3352802"/>
            <a:ext cx="1500732" cy="9130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པདྨ་འབྱུང་གནས་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 dirty="0">
              <a:ln>
                <a:solidFill>
                  <a:srgbClr val="C00000"/>
                </a:solidFill>
              </a:ln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8663" y="3733792"/>
            <a:ext cx="585417" cy="9130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ལོ་ཙཱ་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 dirty="0">
              <a:ln>
                <a:solidFill>
                  <a:srgbClr val="C00000"/>
                </a:solidFill>
              </a:ln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714" y="4267178"/>
            <a:ext cx="8610374" cy="21441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                                            </a:t>
            </a:r>
            <a:r>
              <a:rPr lang="bo-CN" altLang="zh-CN" sz="4000" dirty="0">
                <a:ln>
                  <a:solidFill>
                    <a:srgbClr val="7030A0"/>
                  </a:solidFill>
                </a:ln>
                <a:latin typeface="Arial" pitchFamily="34" charset="0"/>
              </a:rPr>
              <a:t>གཤམ་གྱི་ཚིག་བཀླགས་རྗེས་སྟོང་ཆ་སྐོང་དགོས།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༡.༼ཁྱོད་གཉིས་ཀྱི་ལྟོ་གོས་ཀྱང་ངས་སྦྱོར༽ཞེས་པའི་</a:t>
            </a: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སྦྱོར་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གྱི་དོན་ནི།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༢.༼འཁོར་བློན་པོ་འགའ་ཁྲིད་ནས་ཡུལ་དེར་བྱོན་༽ཞེས་པའི་</a:t>
            </a: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འཁོར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་གྱི་དོན་ནི།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༣.ཁྱོད་གཉིས་ཀྱི་བུ་འདི་བསླངས་ནས་རྒྱ་གར་དུ་ལོ་ཙཱ་བསླབ་ཏུ་མངགས༽ཞེས་པའི་</a:t>
            </a: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བསླངས་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ཀྱི་དོན་ནི།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 dirty="0">
              <a:ln>
                <a:solidFill>
                  <a:srgbClr val="C00000"/>
                </a:solidFill>
              </a:ln>
              <a:latin typeface="Arial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105400" y="5181600"/>
            <a:ext cx="3124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867400" y="5638800"/>
            <a:ext cx="2971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715000" y="6477000"/>
            <a:ext cx="3124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81584" y="4571970"/>
            <a:ext cx="3809900" cy="9130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གྲ་སྒྲིག་བྱེད་པའམ་བྱིན་པའི་དོན།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 dirty="0">
              <a:ln>
                <a:solidFill>
                  <a:srgbClr val="C00000"/>
                </a:solidFill>
              </a:ln>
              <a:latin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67366" y="5029158"/>
            <a:ext cx="3809900" cy="9130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ཞབས་འདེགས་ཞུ་མཁན་གྱི་མིང་།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 dirty="0">
              <a:ln>
                <a:solidFill>
                  <a:srgbClr val="C00000"/>
                </a:solidFill>
              </a:ln>
              <a:latin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14970" y="5791138"/>
            <a:ext cx="3809900" cy="9130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ཟས་སྟེར་བར་ཞུ་བ་བྱེད་པའི་དོན།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 dirty="0">
              <a:ln>
                <a:solidFill>
                  <a:srgbClr val="C00000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4763"/>
            <a:ext cx="9124950" cy="687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84045" y="1117965"/>
            <a:ext cx="878363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6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༡.ལོག་པ་ལྔ།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ཊ་ཋ་ཌ་ཎ་ཥ་བཅས་ལྔ།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6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༢.ཡི་གེ་འཇུག་པའི་གནས་བརྒྱད།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སྒྲ་དང་སྐད་དང་མིང་མཚན་མ། བརྡ་དང་ཐ་སྙད་ཚིག་དོན་བརྒྱད།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6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༣.སྤྱིར་བོད་ཡིག་ལ་དབྱངས་ཀྱི་ང་རོ་དུ་ཡོད།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ལྔ་ཡོད། དྲང་བོ། བཀུག་པ། སྨད་པ། བསྒྲེང་བ། བསྟོད་པ།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0363" y="4294188"/>
            <a:ext cx="18415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endParaRPr lang="zh-CN" altLang="en-US" sz="1050" noProof="1">
              <a:solidFill>
                <a:schemeClr val="accent6">
                  <a:lumMod val="75000"/>
                </a:schemeClr>
              </a:solidFill>
              <a:latin typeface="Microsoft Himalaya" panose="01010100010101010101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0615" y="90"/>
            <a:ext cx="3188693" cy="18979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88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རྨང་གཞིའི་ཤེས་བྱ།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88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བརྙན་མང་གཟུགས།多媒体\照片\动画\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:\བརྙན་མང་གཟུགས།多媒体\照片\动画\4564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54" y="533476"/>
            <a:ext cx="4667270" cy="91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31966" y="320476"/>
            <a:ext cx="274145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7200" dirty="0">
                <a:ln>
                  <a:solidFill>
                    <a:srgbClr val="FFC000"/>
                  </a:solidFill>
                </a:ln>
                <a:solidFill>
                  <a:srgbClr val="A6E30D"/>
                </a:solidFill>
                <a:latin typeface="Arial" pitchFamily="34" charset="0"/>
              </a:rPr>
              <a:t>ཉེ་ཚིག་དང་ལྡོག་ཟླ།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7200" dirty="0">
              <a:ln>
                <a:solidFill>
                  <a:srgbClr val="FFC000"/>
                </a:solidFill>
              </a:ln>
              <a:solidFill>
                <a:srgbClr val="A6E30D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506" y="1161339"/>
            <a:ext cx="7848872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FF0000"/>
                  </a:solidFill>
                </a:ln>
                <a:latin typeface="Arial" pitchFamily="34" charset="0"/>
              </a:rPr>
              <a:t>ཉེ་ཚིག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དགའ་བ།→སྤྲོ་བ།              ལོ་ལེགས།→ལོ་ཡག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བློ།→སེམས།                     སྙིང་སྡུག→སྙིང་ཉེ།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FF0000"/>
                  </a:solidFill>
                </a:ln>
                <a:latin typeface="Arial" pitchFamily="34" charset="0"/>
              </a:rPr>
              <a:t>ལྡོག་ཟླ།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བརྗིད་ཆགས།→ཉམ་ངན།                 དགའ།→སྐྱོ།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བདེ་སྐྱིད།→སྡུག་བསྔལ།                   ཕར།→ཚུར།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0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H:\བརྙན་མང་གཟུགས།多媒体\照片\动画\29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81400" y="152486"/>
            <a:ext cx="20129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13800" dirty="0">
                <a:ln>
                  <a:solidFill>
                    <a:srgbClr val="1DD333"/>
                  </a:solidFill>
                </a:ln>
                <a:latin typeface="Arial" pitchFamily="34" charset="0"/>
              </a:rPr>
              <a:t>ལས་བྱ།</a:t>
            </a:r>
            <a:endParaRPr lang="zh-CN" altLang="en-US" sz="13800" dirty="0">
              <a:ln>
                <a:solidFill>
                  <a:srgbClr val="1DD333"/>
                </a:solidFill>
              </a:ln>
              <a:latin typeface="Arial" pitchFamily="34" charset="0"/>
            </a:endParaRPr>
          </a:p>
        </p:txBody>
      </p: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838200" y="1741488"/>
            <a:ext cx="76962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༡.བྱིས་པ་དེ་རིག་པ་ཅན་ཞིག་ཡིན་པ་ཕྱོགས་གང་དག་ནས་ཤེས་ཐུབ་བམ།</a:t>
            </a:r>
            <a:r>
              <a:rPr lang="bo-CN" altLang="zh-CN" sz="4800" baseline="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 </a:t>
            </a:r>
            <a:r>
              <a:rPr lang="bo-CN" altLang="zh-CN" sz="4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ལན་ཐོབས།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༢.བཙན་པོ་ཁྲི་སྲོང་ལྡེ་བཙན་ས་ཐག་རིང་པོར་ཕེབས་ཏེ་བུ་ཆུང་རིག་པ་ཅན་འཚོལ་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དོན་གང་ཡིན་པ་ཤོད།    ལན་ཐོབས།   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༣.བྱིས་པ་དེས་བཤད་པའི་སྐད་ཆའི་ནང་དོན་ཅི་ཡིན་པ་བྲིས།    ལན་ཐོབས།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Microsoft Himalaya" pitchFamily="2" charset="0"/>
              </a:rPr>
              <a:t>ཁྱིམ་སྦྱོང་ལས་བྱ།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Microsoft Himalaya" pitchFamily="2" charset="0"/>
              </a:rPr>
              <a:t> སློབ་ཚན་ཐེངས་གཉིས་ནས་གསུམ་ཀློག་དགོས།</a:t>
            </a:r>
            <a:endParaRPr lang="zh-CN" altLang="en-US" sz="4800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Microsoft Himalaya" pitchFamily="2" charset="0"/>
            </a:endParaRPr>
          </a:p>
          <a:p>
            <a:pPr>
              <a:buFont typeface="Arial" pitchFamily="34" charset="0"/>
              <a:buNone/>
              <a:defRPr/>
            </a:pPr>
            <a:endParaRPr lang="zh-CN" altLang="en-US" sz="4800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:\བརྙན་མང་གཟུགས།多媒体\照片\动画\1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23528" y="-76108"/>
            <a:ext cx="856895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bo-CN" altLang="zh-CN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Himalaya" panose="01010100010101010101" pitchFamily="2" charset="0"/>
              </a:rPr>
              <a:t>རི་མོར་བལྟས་ནས་བྱ་དངོས་ཀྱི་མིང་ངོས་འཛིན་པ།༼ སྒོ་ཕྱུགས ༽</a:t>
            </a:r>
            <a:endParaRPr lang="zh-CN" alt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crosoft Himalaya" panose="01010100010101010101" pitchFamily="2" charset="0"/>
            </a:endParaRPr>
          </a:p>
        </p:txBody>
      </p:sp>
      <p:pic>
        <p:nvPicPr>
          <p:cNvPr id="23556" name="图片 31" descr="微信图片_201806210114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836613"/>
            <a:ext cx="42481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Users\Administrator\Desktop\7894561621 - 副本\微信图片_20180621184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908050"/>
            <a:ext cx="3960812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2775" y="1772816"/>
            <a:ext cx="92685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ཨ་རྨེན།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1087" y="1918573"/>
            <a:ext cx="109356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ཤ་གཟན།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9662" y="3070701"/>
            <a:ext cx="163217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ཁྲོམ། ལུག་ཐུག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534" y="4078813"/>
            <a:ext cx="90601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ཐོང་བ།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7911" y="4366845"/>
            <a:ext cx="90601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ཚེར་མོ།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949280"/>
            <a:ext cx="8499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ལག་ག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3895" y="5951021"/>
            <a:ext cx="7152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མ་མོ།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0716" y="5949280"/>
            <a:ext cx="6527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ལུ་གུ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8591" y="1846565"/>
            <a:ext cx="90601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སྨུག་ཁྲ།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8304" y="1844824"/>
            <a:ext cx="17684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མོག་ཁྲ། འོལ་ཁྲ།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46303" y="2998693"/>
            <a:ext cx="104708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ཁམ་ནག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8064" y="3933056"/>
            <a:ext cx="91242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མོག་ཐོ།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6296" y="3933056"/>
            <a:ext cx="182293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ནག་ནག་བརླ་སྲེ།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67883" y="5014917"/>
            <a:ext cx="90601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ཁམ་སྐྱ།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5807005"/>
            <a:ext cx="90601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རག་ཁྲ།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6423" y="5805264"/>
            <a:ext cx="7152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o-CN" altLang="zh-CN" sz="3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</a:rPr>
              <a:t>རྒྱ་ཁྲ།</a:t>
            </a:r>
            <a:endParaRPr lang="zh-CN" altLang="en-US" sz="36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I:\བརྙན་མང་གཟུགས།多媒体\照片\动画\17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I:\བརྙན་མང་གཟུགས།多媒体\照片\动画\5465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1560" y="-914286"/>
            <a:ext cx="7992888" cy="30367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700" b="1" dirty="0">
                <a:ln/>
                <a:solidFill>
                  <a:schemeClr val="accent3"/>
                </a:solidFill>
                <a:latin typeface="Arial" pitchFamily="34" charset="0"/>
              </a:rPr>
              <a:t>བཀའ་དྲིན་ཆེ།</a:t>
            </a:r>
            <a:endParaRPr lang="zh-CN" altLang="en-US" sz="28700" b="1" dirty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1894026"/>
            <a:ext cx="6912768" cy="30367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700" b="1" dirty="0">
                <a:ln/>
                <a:solidFill>
                  <a:schemeClr val="accent3"/>
                </a:solidFill>
                <a:latin typeface="Arial" pitchFamily="34" charset="0"/>
              </a:rPr>
              <a:t>སླར</a:t>
            </a:r>
            <a:r>
              <a:rPr lang="bo-CN" altLang="zh-CN" sz="28700" b="1" dirty="0">
                <a:ln/>
                <a:solidFill>
                  <a:schemeClr val="accent3"/>
                </a:solidFill>
                <a:latin typeface="Arial" pitchFamily="34" charset="0"/>
              </a:rPr>
              <a:t>་མཇལ</a:t>
            </a:r>
            <a:r>
              <a:rPr lang="bo-CN" altLang="zh-CN" sz="28700" b="1" dirty="0">
                <a:ln/>
                <a:solidFill>
                  <a:schemeClr val="accent3"/>
                </a:solidFill>
                <a:latin typeface="Arial" pitchFamily="34" charset="0"/>
              </a:rPr>
              <a:t>།</a:t>
            </a:r>
            <a:endParaRPr lang="zh-CN" altLang="en-US" sz="28700" b="1" dirty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བརྙན་མང་གཟུགས།多媒体\照片\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H:\བརྙན་མང་གཟུགས།多媒体\照片\9130624293007260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486400"/>
            <a:ext cx="7239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VTS_01_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0668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H:\བརྙན་མང་གཟུགས།多媒体\照片\动画\15.jpg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-228600" y="838200"/>
            <a:ext cx="1752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H:\བརྙན་མང་གཟུགས།多媒体\照片\动画\15.jp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609600"/>
            <a:ext cx="152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3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4" descr="0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2931122" y="-152306"/>
            <a:ext cx="29370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6000" dirty="0">
                <a:ln w="18415" cmpd="sng">
                  <a:solidFill>
                    <a:srgbClr val="1DD3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Himalaya" pitchFamily="2" charset="0"/>
              </a:rPr>
              <a:t>ཐ་སྙད་འགྲེལ་བ།</a:t>
            </a:r>
            <a:endParaRPr lang="bo-CN" altLang="zh-CN" sz="6000" dirty="0">
              <a:ln w="18415" cmpd="sng">
                <a:solidFill>
                  <a:srgbClr val="1DD333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Himalaya" pitchFamily="2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zh-CN" altLang="en-US" sz="6000" dirty="0">
              <a:ln w="18415" cmpd="sng">
                <a:solidFill>
                  <a:srgbClr val="1DD333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Himalaya" pitchFamily="2" charset="0"/>
            </a:endParaRPr>
          </a:p>
        </p:txBody>
      </p:sp>
      <p:sp>
        <p:nvSpPr>
          <p:cNvPr id="40" name="文本框 5"/>
          <p:cNvSpPr txBox="1">
            <a:spLocks noChangeArrowheads="1"/>
          </p:cNvSpPr>
          <p:nvPr/>
        </p:nvSpPr>
        <p:spPr bwMode="auto">
          <a:xfrm>
            <a:off x="76318" y="857107"/>
            <a:ext cx="28955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སྙེ་མ།→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1" name="文本框 7"/>
          <p:cNvSpPr txBox="1">
            <a:spLocks noChangeArrowheads="1"/>
          </p:cNvSpPr>
          <p:nvPr/>
        </p:nvSpPr>
        <p:spPr bwMode="auto">
          <a:xfrm>
            <a:off x="1066892" y="914466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ཡར་འབྲོག་གཡུ་མཚོའི་ཤར་དང་ཆུ་ཤུར་རྫོང་གི་ནུབ་རྒྱུད་དུ་ཡོད་པའི་རྫོང་ཞིག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1270" name="图片 18" descr="IMG_575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613"/>
            <a:ext cx="91440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76318" y="1409332"/>
            <a:ext cx="28955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གཞིས།→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9" name="文本框 7"/>
          <p:cNvSpPr txBox="1">
            <a:spLocks noChangeArrowheads="1"/>
          </p:cNvSpPr>
          <p:nvPr/>
        </p:nvSpPr>
        <p:spPr bwMode="auto">
          <a:xfrm>
            <a:off x="1219288" y="1466691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གཞིས་ཀ་སྟེ། སྡོད་གནས་ཀྱི་མིང་།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3" name="文本框 5"/>
          <p:cNvSpPr txBox="1">
            <a:spLocks noChangeArrowheads="1"/>
          </p:cNvSpPr>
          <p:nvPr/>
        </p:nvSpPr>
        <p:spPr bwMode="auto">
          <a:xfrm>
            <a:off x="76318" y="2018916"/>
            <a:ext cx="28955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བྱིང་།→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4" name="文本框 7"/>
          <p:cNvSpPr txBox="1">
            <a:spLocks noChangeArrowheads="1"/>
          </p:cNvSpPr>
          <p:nvPr/>
        </p:nvSpPr>
        <p:spPr bwMode="auto">
          <a:xfrm>
            <a:off x="1066892" y="2057436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ཆུ་དང་འདམ་ལ་ནུབ་པའི་དོན།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5" name="文本框 5"/>
          <p:cNvSpPr txBox="1">
            <a:spLocks noChangeArrowheads="1"/>
          </p:cNvSpPr>
          <p:nvPr/>
        </p:nvSpPr>
        <p:spPr bwMode="auto">
          <a:xfrm>
            <a:off x="76318" y="2647339"/>
            <a:ext cx="28955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བསམ་ཡས།→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/>
        </p:nvSpPr>
        <p:spPr bwMode="auto">
          <a:xfrm>
            <a:off x="1676476" y="2685859"/>
            <a:ext cx="74675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བོད་ལྗོངས་ལྷོ་ཁའི་ཡར་ཀླུང་གཙང་བོའི་བྱང་འགྲམ་དུ་ཡོད་པའི་བསམ་ཡས་དགོན་པར་ཟེར།ཁྲི་སྲོང་ལྡེ་བཙན་གྱི་སྐབས་སུ་བསམ་ཡས་ནི་བོད་ཀྱི་རིག་གནས་ཀྱི་འདུ་བྱེད་སྤེལ་སའི་ལྟེ་བ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7" name="文本框 5"/>
          <p:cNvSpPr txBox="1">
            <a:spLocks noChangeArrowheads="1"/>
          </p:cNvSpPr>
          <p:nvPr/>
        </p:nvSpPr>
        <p:spPr bwMode="auto">
          <a:xfrm>
            <a:off x="76318" y="4587264"/>
            <a:ext cx="28955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སྐ་ཅོག་གཉིས།→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0" name="文本框 7"/>
          <p:cNvSpPr txBox="1">
            <a:spLocks noChangeArrowheads="1"/>
          </p:cNvSpPr>
          <p:nvPr/>
        </p:nvSpPr>
        <p:spPr bwMode="auto">
          <a:xfrm>
            <a:off x="1905070" y="4625784"/>
            <a:ext cx="72389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སྐ་བ་དཔལ་བརྩེགས་དང་ཅོག་རོ་ཀླུའི་རྒྱལ་མཚན་གཉིས་ཀྱི་མིང་།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བརྙན་མང་གཟུགས།多媒体\照片\动画\345634563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文本框 7"/>
          <p:cNvSpPr txBox="1">
            <a:spLocks noChangeArrowheads="1"/>
          </p:cNvSpPr>
          <p:nvPr/>
        </p:nvSpPr>
        <p:spPr bwMode="auto">
          <a:xfrm>
            <a:off x="3352800" y="533476"/>
            <a:ext cx="23791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7200" dirty="0">
                <a:ln>
                  <a:solidFill>
                    <a:srgbClr val="1B0AF6"/>
                  </a:solidFill>
                </a:ln>
                <a:latin typeface="Microsoft Himalaya" pitchFamily="2" charset="0"/>
              </a:rPr>
              <a:t>སློབ་ཚན་ངོ་སྤྲོད།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7200" dirty="0">
              <a:ln>
                <a:solidFill>
                  <a:srgbClr val="1B0AF6"/>
                </a:solidFill>
              </a:ln>
              <a:latin typeface="Microsoft Himalaya" pitchFamily="2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838298" y="1219258"/>
            <a:ext cx="7619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6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       སློབ་ཚན་འདིའི་ནང་དུ་བོད་ཀྱི་རྒྱལ་པོ་ཁྲི་སྲོང་ལྡེ་བཙན་གྱིས་གན་ཇག་ཐང་སྟག་ཟེར་བའི་བྱིས་པ་རིག་པ་ཅན་ཞིག་རྙེད་པ་དང་། བྱིས་པ་དེ་སྐྱེད་སྲིང་བྱས་ནས་བེེ་རོ་ཙ་ན་ཟེར་བའི་ལོ་ཙཱ་བ་ཆེན་པོ་ཞིག་ཏུ་གྱུར་བའི་གནས་ཚུལ་བརྗོད་ཡོད། སློབ་ཚན་འདི་ནི་ཚིག་ལྷུག་རྩོམ་ཡིག་ཅིག་ཡིན།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98" y="2201810"/>
            <a:ext cx="7543602" cy="397031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rgbClr val="2111EF"/>
                  </a:solidFill>
                </a:ln>
                <a:latin typeface="Arial" pitchFamily="34" charset="0"/>
              </a:rPr>
              <a:t>བོད་རྒྱལ་གདུང་རབས་སོ་བརྒྱད་པ་བཙན་པོ་ཁྲི་སྲོང་ལྡེ་བཙན་ནི་བོད་ཀྱི་ལོ་རྒྱུས་སྟེང་ཡོངས་སུ་གྲགས་པའི་ཆོས་རྒྱལ་མེས་དབོན་རྣམ་གསུམ་གྱི་གྲས་གཅིག་ཡིན་ཞིང་།ཁོང་གི་བྱུང་བ་དང་མཛད་རྗེས་སོགས་བོད་རྒྱའི་དེར་ཐེར་རྣམས་སུ་བཀོད་པ་མང་བས་ལོ་རྒྱུས་སྟེང་སྙན་གྲགས་ཀྱང་ཆེ་བ་ཡིན།བཙན་པོ་འདི་བ་སྤྱི་ལོ་༧༤༢ལ་ཡབ་ཁྲི་ལྡེ་གཙུག་བཙན་དང་ཡུམ་སྣ་ནམ་བཟའ་གཉིས་ཀྱི་སྲས་སུ་འཁྲུངས་པ་ཡིན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5400" dirty="0">
              <a:ln>
                <a:solidFill>
                  <a:srgbClr val="2111EF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62" y="304882"/>
            <a:ext cx="4267200" cy="64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3048000" y="152400"/>
            <a:ext cx="2667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  <a:endParaRPr lang="zh-CN" altLang="en-US" sz="44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152516" y="1021162"/>
            <a:ext cx="44195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༡.བོད་རྒྱུ་ནང་བསྟན་ཆོས་ལུགས་ཀྱི་བྱུང་འཕེལ་ཇི་ལྟར་ཡིན།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4648198" y="990664"/>
            <a:ext cx="44195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༡.ལན།</a:t>
            </a:r>
            <a:r>
              <a:rPr lang="bo-CN" altLang="zh-CN" sz="4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རྒྱལ་རབས་ཉེར་བརྒྱད་པ་ལྷ་ཐོ་ཐོ་རིའི་སྐབས་སུ་ཆོས་ཀྱི་དབུ་བརྙེད་པ་དང་།སྲོང་བཙན་སྒམ་པོའི་སྐབས་སུ་ཆོས་ཀྱི་སྲོལ་བཏོན།ཁྲི་སྲོང་ལྡེ་བཙན་གྱི་སྐབས་སུ་དམ་ཆོས་དར་ཞིང་རྒྱས་པར་མཛད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228714" y="4571970"/>
            <a:ext cx="44195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༢.བེེ་རོ་ཙ་ནའི་ཡབ་ཡུམ་གྱི་མཚན་ལ་ཅི་ཟེར།</a:t>
            </a: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4724404" y="4571970"/>
            <a:ext cx="44195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༢.ལན།</a:t>
            </a:r>
            <a:r>
              <a:rPr lang="bo-CN" altLang="zh-CN" sz="4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སྤ་གོར་ཧེ་འདོད་ནི་བྱིས་པའི་ཨ་ཕ་དང་། བྲན་ཀ་བཟའ་སྒྲོན་ནི་བྱིས་པའི་ཨ་མ་ཡིན། 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C00000"/>
                </a:solidFill>
              </a:ln>
              <a:latin typeface="Arial" pitchFamily="34" charset="0"/>
            </a:endParaRP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152516" y="3124208"/>
            <a:ext cx="44195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༢.ཆོས་རྒྱལ་མེས་དབོན་རྣམ་གསུམ་ནི་གང་དག་ཡིན།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4648198" y="3429000"/>
            <a:ext cx="449580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༢.ལན།</a:t>
            </a:r>
            <a:r>
              <a:rPr lang="bo-CN" altLang="zh-CN" sz="4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སྲོང་བཙན་སྒམ་པོ། ཁྲི་སྲོང་ལྡེ་བཙན། མངའ་བདག་ཁྲི་རལ་བ་ཅན།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C00000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62" y="304882"/>
            <a:ext cx="4267200" cy="64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3048000" y="152400"/>
            <a:ext cx="2667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  <a:endParaRPr lang="zh-CN" altLang="en-US" sz="44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152516" y="1021162"/>
            <a:ext cx="44195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༡.རྒྱལ་པོས་བྱིས་པ་དེ་ནི་རིག་པ་ཅན་ཞིག་ཡིན་པ་ཇི་ལྟར་ཤེས་པ་རེད།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4648198" y="990664"/>
            <a:ext cx="44195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༡.ལན།རྒྱལ་པོས་བྱིས་པ་དེ་ལ་པ་གོར་ཧེ་གསུམ་གྱི་བཟའ་མི་གསུམ་གཞིས་ཁྱིམ་དུ་ཡོད་མེད་དྲིས་པའི་གཏམ་ལས་བྱིས་པ་དེ་ནི་ཧ་ཅང་བློ་རིག་བཟང་བ་ཞིག་ཡིན་པ་ཤེས་པ་རེད།</a:t>
            </a:r>
            <a:endParaRPr lang="bo-CN" altLang="zh-CN" sz="4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152516" y="3657594"/>
            <a:ext cx="44195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༢.ཁྲི་སྲོང་ལྡེ་བཙན་གྱིས་བུ་ཆུང་རིག་པ་ཅན་འཚོལ་བའི་རྒྱུ་མཚན་ཅི་ཡིན།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4648086" y="3729035"/>
            <a:ext cx="44195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༡.ལན།ཡུལ་གྲུ་གཞན་གྱི་སྔོན་ཐོན་རིག་གནས་ནང་འདྲེན་བྱས་ཏེ་བོད་ཡུལ་དར་རྒྱས་སུ་གཏོང་བསམ་པ་དེ་རེད།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C00000"/>
                </a:solidFill>
              </a:ln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C00000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62" y="304882"/>
            <a:ext cx="4267200" cy="64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152516" y="1021162"/>
            <a:ext cx="44195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༡.བྱིས་པ་དེ་རིག་པ་ཅན་ཞིག་ཡིན་པ་ཕྱོགས་གང་དག་ནས་ཤེས་ཐུབ།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4648198" y="990664"/>
            <a:ext cx="44195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༡.ལན།རྒྱལ་པོ་དང་བྱིས་པའི་ཁ་བརྡ་སྟེ།ཕ་ཕྱི་རུ་གཏམ་འཚོལ་དུ་སོང་ཟེར་བ་དང་།མ་ཕྱི་རུ་མིག་འཚོལ་དུ་སོང་ཟེར་བ་སོགས་ཀྱི་སྟེང་ནས་ཤེས་ཐུབ།</a:t>
            </a:r>
            <a:endParaRPr lang="bo-CN" altLang="zh-CN" sz="4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396" y="990664"/>
            <a:ext cx="4190890" cy="2144177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༡. ཕྱི་རུ་གཏམ་འཚོལ་དུ་ཕྱིན་སོང་། ཕྱི་རུ་མིག་འཚོལ་དུ་ཕྱིན་སོང་། ༢.མྱུར་འདོད་ན་བསྐོར་ནས་སོང་། འགོར་འདོད་ན་ཐད་ཀར་སོང་།  ༣.མིས་ཆང་འཐུང་ནས་བཟི་ན་སྐད་ཆ་མང་བ་དང་། སྒྲོན་མེ་ནི་མཚན་མོའི་མིག་ཡིན་པའོ། །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52516" y="3383300"/>
            <a:ext cx="44195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༢.བྱིས་པ་དེས་བཤད་པའི་སྐད་ཆའི་དོན་ཅི་ཡིན་པ་བཤད་ཤེས་སམ།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4648086" y="3352802"/>
            <a:ext cx="44195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༢.ལན།བུ་ཆུང་གིས་བཤད་པའི་༼ཕྱི་རུ་གཏམ་འཚོལ་དུ་ཕྱིན་སོང་༽ཞེས་པས་ཆང་འཚོལ་དུ་སོང་བའི་དོན་བསྟན་པ་དང་།༼ཕྱི་རུ་མིག་འཚོལ་དུ་ཕྱིན་སོང་༽ཞེས་པས་ཕྱི་རུ་སྣུམ་འཚོལ་དུ་སོང་བའི་དོན་བསྟན་པ་རེད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048000" y="152400"/>
            <a:ext cx="2667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  <a:endParaRPr lang="zh-CN" altLang="en-US" sz="44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62" y="304882"/>
            <a:ext cx="4267200" cy="64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3048000" y="223838"/>
            <a:ext cx="26670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o-CN" altLang="zh-CN" sz="4400" b="1"/>
              <a:t>སློབ་ཚན་གྱི་ནང་དོན་བཤད་པ།</a:t>
            </a:r>
          </a:p>
          <a:p>
            <a:endParaRPr lang="zh-CN" altLang="en-US" sz="4400" b="1"/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152516" y="1066862"/>
            <a:ext cx="8762770" cy="5399425"/>
          </a:xfrm>
          <a:prstGeom prst="foldedCorner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རྔོག་ལོ་ཙཱ་བ་བློ་ལྡན་ཤེས་རབ་ནི་བོད་ཀྱི་ལོ་རྒྱུས་ཐོག་སྐད་གྲགས་ཡོད་པའི་ལོ་ཙཱ་བ་ཆེན་པོ་ཞིག་སྟེ།བོད་ཀྱི་རབ་བྱུང་དང་པོའི་ས་ཕག་༡༠༥༩ལོར་སྐུ་འཁྲུངས་ཤིང་།རབ་བྱུང་གཉིས་པའི་ས་གླང་༡༡༠༩ལོར་སྐུ་གཤེགས།རྔོག་ནི་རུས་མིང་ཡིན་ཞིང་རྔོག་ལོ་ཙཱ་བ་ལེགས་པའི་ཤེས་རབ་ཀྱི་གཅུང་པོ་ཆེ་ཆུང་བཞིའི་ནང་ནས་གསུམ་པ་ཆོས་སྐྱབས་ཀྱི་སྲས་ཡིན།རྒྱ་གར་ཡུལ་དབུས་དང་ཁ་ཆེ་བཅས་སུ་ལོ་བཅུ་བདུན་རིང་མདོ་དང་།སྔགས།སྒྲ་རིག་པ།ཚད་མ་རིག་པ་སོགས་ལ་དཀའ་བ་སྤྱད་ནས་སྦྱངས་པ་མཐར་ཕྱིན་པ་བྱས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714" y="990664"/>
            <a:ext cx="44195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༡.སད་མི་བདུན་ནི་གང་དག་ཡིན།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endParaRPr lang="bo-CN" altLang="zh-CN" sz="54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8198" y="685872"/>
            <a:ext cx="44195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7030A0"/>
                  </a:solidFill>
                </a:ln>
                <a:latin typeface="Arial" pitchFamily="34" charset="0"/>
              </a:rPr>
              <a:t>༡.ལན།སྦ་གསལ་སྣང་།སྦ་ཁྲི་བཞེར།པ་གོར་བེེ་རོ་ཙ་ན།ངག་ལམ་རྒྱལ་བ་ཆོས་དབྱངས།རྨ་རིན་ཆེན་མཆོག  འཁོར་ཀླུའི་དབང་བོ།གཙང་ལེགས་གྲུབ།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7030A0"/>
                </a:solidFill>
              </a:ln>
              <a:latin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2516" y="2589050"/>
            <a:ext cx="44195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༢.སྐ་ཅོག་ཞང་གསུམ་ནི་གང་དག་ཡིན།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endParaRPr lang="bo-CN" altLang="zh-CN" sz="54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48198" y="2819416"/>
            <a:ext cx="44195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7030A0"/>
                  </a:solidFill>
                </a:ln>
                <a:latin typeface="Arial" pitchFamily="34" charset="0"/>
              </a:rPr>
              <a:t>༢.ལན།སྐ་བ་དཔལ་བརྩེགས།ཅོག་རོ་ཀླུའི་རྒྱལ་མཚན།ཞང་ཡེ་ཤེས་སྡེ།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7030A0"/>
                </a:solidFill>
              </a:ln>
              <a:latin typeface="Arial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2404" y="4343376"/>
            <a:ext cx="44195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༣.མཁན་སློབ་ཆོས་གསུམ་ནི་གང་དག་ཡིན།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48086" y="3962386"/>
            <a:ext cx="44195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bo-CN" altLang="zh-CN" sz="4800" dirty="0">
                <a:ln>
                  <a:solidFill>
                    <a:srgbClr val="7030A0"/>
                  </a:solidFill>
                </a:ln>
                <a:latin typeface="Arial" pitchFamily="34" charset="0"/>
              </a:rPr>
              <a:t>༣.ལན།མཁན་པོ་བོ་དྷི་ས་ཏྭ།སློབ་དཔོན་པདྨ་འབྱུང་གནས།ཆོས་རྒྱལ་ཁྲི་སྲོང་ལྡེ་བཙན།</a:t>
            </a:r>
          </a:p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endParaRPr lang="bo-CN" altLang="zh-CN" sz="4800" dirty="0">
              <a:ln>
                <a:solidFill>
                  <a:srgbClr val="7030A0"/>
                </a:solidFill>
              </a:ln>
              <a:latin typeface="Arial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2516" y="5401194"/>
            <a:ext cx="44195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ཁོ་བོ་ཞེས་པ་ནི་རྔོག་བློ་ལྡན་ཤེས་རབ་ཡིན།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48198" y="5257752"/>
            <a:ext cx="44195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སྲིན་བུ་མེ་ཁྱེར་ནི་མཚན་མོ་གྲོད་པ་ནས་མེ་འོད་འཚེར་བའི་སྦྲང་བུ་ཞིག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6" descr="6.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-134938"/>
            <a:ext cx="7010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0" descr="H:\བརྙན་མང་གཟུགས།多媒体\照片\动画\783783783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:\བརྙན་མང་གཟུགས།多媒体\照片\12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912" y="-152306"/>
            <a:ext cx="8534176" cy="708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文本框 7"/>
          <p:cNvSpPr txBox="1">
            <a:spLocks noChangeArrowheads="1"/>
          </p:cNvSpPr>
          <p:nvPr/>
        </p:nvSpPr>
        <p:spPr bwMode="auto">
          <a:xfrm>
            <a:off x="3660124" y="159667"/>
            <a:ext cx="1673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7200" dirty="0">
                <a:ln>
                  <a:solidFill>
                    <a:srgbClr val="0C0CF4"/>
                  </a:solidFill>
                </a:ln>
                <a:latin typeface="Microsoft Himalaya" pitchFamily="2" charset="0"/>
              </a:rPr>
              <a:t>བརྗོད་དོན།</a:t>
            </a:r>
            <a:endParaRPr lang="zh-CN" altLang="en-US" sz="7200" dirty="0">
              <a:ln>
                <a:solidFill>
                  <a:srgbClr val="0C0CF4"/>
                </a:solidFill>
              </a:ln>
              <a:latin typeface="Microsoft Himalaya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506" y="990664"/>
            <a:ext cx="815318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6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     སློབ་ཚན་འདིའི་ནང་དུ་བོད་ཀྱི་རྒྱལ་པོ་ཁྲི་སྲོང་ལྡེ་བཙན་གྱིས་གན་ཇག་ཐང་སྟག་ཟེར་བའི་བྱིས་པ་རིག་པ་ཅན་ཞིག་རྙེད་པ་དང་། བྱིས་པ་དེ་སྐྱེད་སྲིང་བྱས་ནས་བེེ་རོ་ཙ་ན་ཟེར་བའི་ལོ་ཙཱ་བ་ཆེན་པོ་ཞིག་ཏུ་གྱུར་བའི་གནས་ཚུལ་བརྗོད་ཡོད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6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15" grpId="4"/>
      <p:bldP spid="15" grpId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62" y="304882"/>
            <a:ext cx="4267200" cy="64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152516" y="1771390"/>
            <a:ext cx="441959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6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སློབ་ཚན་འདིའི་ཁ་བྱང་ལ་བུ་ཆུང་རིག་པ་ཅན་ཞེས་བཏགས་ཡོད་པ་ལས་བུ་ཆུང་རིག་པ་ཅན་དེ་ནི་སུ་ཡིན།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6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4724404" y="1847681"/>
            <a:ext cx="44195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ལན།གན་ཇག་ཐང་སྟག་གམ་བེེ་རོ་ཙ་ན་ཡིན།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>
                <a:solidFill>
                  <a:srgbClr val="C00000"/>
                </a:solidFill>
              </a:ln>
              <a:latin typeface="Arial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048000" y="152400"/>
            <a:ext cx="2667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  <a:endParaRPr lang="zh-CN" altLang="en-US" sz="44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跋涉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5352</TotalTime>
  <Words>1637</Words>
  <Application>Microsoft Office PowerPoint</Application>
  <PresentationFormat>全屏显示(4:3)</PresentationFormat>
  <Paragraphs>116</Paragraphs>
  <Slides>16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Franklin Gothic Medium</vt:lpstr>
      <vt:lpstr>隶书</vt:lpstr>
      <vt:lpstr>Franklin Gothic Book</vt:lpstr>
      <vt:lpstr>华文楷体</vt:lpstr>
      <vt:lpstr>Wingdings 2</vt:lpstr>
      <vt:lpstr>Calibri</vt:lpstr>
      <vt:lpstr>Microsoft Himalaya</vt:lpstr>
      <vt:lpstr>跋涉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368</cp:revision>
  <dcterms:created xsi:type="dcterms:W3CDTF">2017-07-29T05:52:00Z</dcterms:created>
  <dcterms:modified xsi:type="dcterms:W3CDTF">2022-12-04T13:36:45Z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2052-10.1.0.6750</vt:lpwstr>
  </property>
</Properties>
</file>