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70" r:id="rId3"/>
    <p:sldId id="320" r:id="rId4"/>
    <p:sldId id="321" r:id="rId5"/>
    <p:sldId id="322" r:id="rId6"/>
    <p:sldId id="324" r:id="rId7"/>
    <p:sldId id="326" r:id="rId8"/>
    <p:sldId id="328" r:id="rId9"/>
    <p:sldId id="329" r:id="rId11"/>
    <p:sldId id="330" r:id="rId12"/>
    <p:sldId id="332" r:id="rId13"/>
    <p:sldId id="335" r:id="rId14"/>
    <p:sldId id="336" r:id="rId15"/>
    <p:sldId id="338" r:id="rId16"/>
    <p:sldId id="341" r:id="rId17"/>
    <p:sldId id="354" r:id="rId18"/>
    <p:sldId id="259" r:id="rId19"/>
  </p:sldIdLst>
  <p:sldSz cx="9144000" cy="5715000" type="screen16x10"/>
  <p:notesSz cx="6858000" cy="9144000"/>
  <p:defaultTextStyle>
    <a:defPPr>
      <a:defRPr lang="zh-CN"/>
    </a:defPPr>
    <a:lvl1pPr marL="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1pPr>
    <a:lvl2pPr marL="35687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2pPr>
    <a:lvl3pPr marL="713105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3pPr>
    <a:lvl4pPr marL="1069975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4pPr>
    <a:lvl5pPr marL="142621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6pPr>
    <a:lvl7pPr marL="213995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7pPr>
    <a:lvl8pPr marL="2496185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8pPr>
    <a:lvl9pPr marL="2853055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214"/>
    <a:srgbClr val="B3D89E"/>
    <a:srgbClr val="97C428"/>
    <a:srgbClr val="A6CEBB"/>
    <a:srgbClr val="2A421A"/>
    <a:srgbClr val="99CC00"/>
    <a:srgbClr val="B2D8F1"/>
    <a:srgbClr val="28A7E1"/>
    <a:srgbClr val="90026B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996" autoAdjust="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5841F-AAB8-4F5A-9FC3-CDDBE9961C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6E8DC-C326-4CDF-9523-5CA0A1CC09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8DC-C326-4CDF-9523-5CA0A1CC09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8DC-C326-4CDF-9523-5CA0A1CC09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8DC-C326-4CDF-9523-5CA0A1CC09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8DC-C326-4CDF-9523-5CA0A1CC09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8DC-C326-4CDF-9523-5CA0A1CC09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8DC-C326-4CDF-9523-5CA0A1CC09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8DC-C326-4CDF-9523-5CA0A1CC09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8DC-C326-4CDF-9523-5CA0A1CC09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8DC-C326-4CDF-9523-5CA0A1CC09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1B4D-05C2-44F1-A204-20509C3E36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4446-BE56-49A5-A198-C5912D2DA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1B4D-05C2-44F1-A204-20509C3E36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4446-BE56-49A5-A198-C5912D2DA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1B4D-05C2-44F1-A204-20509C3E36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4446-BE56-49A5-A198-C5912D2DA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1B4D-05C2-44F1-A204-20509C3E36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4446-BE56-49A5-A198-C5912D2DA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1B4D-05C2-44F1-A204-20509C3E36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4446-BE56-49A5-A198-C5912D2DA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1B4D-05C2-44F1-A204-20509C3E36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4446-BE56-49A5-A198-C5912D2DA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1B4D-05C2-44F1-A204-20509C3E36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4446-BE56-49A5-A198-C5912D2DA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1B4D-05C2-44F1-A204-20509C3E36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4446-BE56-49A5-A198-C5912D2DA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1B4D-05C2-44F1-A204-20509C3E36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4446-BE56-49A5-A198-C5912D2DA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1B4D-05C2-44F1-A204-20509C3E36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4446-BE56-49A5-A198-C5912D2DA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1B4D-05C2-44F1-A204-20509C3E36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4446-BE56-49A5-A198-C5912D2DA6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1B4D-05C2-44F1-A204-20509C3E36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14446-BE56-49A5-A198-C5912D2DA6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d:\desk\数学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652"/>
            <a:ext cx="9143999" cy="5722927"/>
          </a:xfrm>
          <a:prstGeom prst="rect">
            <a:avLst/>
          </a:prstGeom>
          <a:noFill/>
        </p:spPr>
      </p:pic>
      <p:sp>
        <p:nvSpPr>
          <p:cNvPr id="22" name="文本框 5"/>
          <p:cNvSpPr txBox="1">
            <a:spLocks noChangeArrowheads="1"/>
          </p:cNvSpPr>
          <p:nvPr/>
        </p:nvSpPr>
        <p:spPr bwMode="auto">
          <a:xfrm>
            <a:off x="369995" y="2108172"/>
            <a:ext cx="363886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སིལ་གྲངས་ཀྱི་སྒྱུར་རྩིས།</a:t>
            </a:r>
            <a:endParaRPr lang="en-US" altLang="zh-CN" sz="32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藏研乌坚体" panose="01010100010101010101" pitchFamily="2" charset="0"/>
              <a:ea typeface="藏研乌坚体" panose="01010100010101010101" pitchFamily="2" charset="0"/>
              <a:cs typeface="藏研乌坚体" panose="01010100010101010101" pitchFamily="2" charset="0"/>
            </a:endParaRPr>
          </a:p>
        </p:txBody>
      </p:sp>
      <p:grpSp>
        <p:nvGrpSpPr>
          <p:cNvPr id="24" name="组合 12"/>
          <p:cNvGrpSpPr/>
          <p:nvPr/>
        </p:nvGrpSpPr>
        <p:grpSpPr bwMode="auto">
          <a:xfrm>
            <a:off x="1228990" y="2857500"/>
            <a:ext cx="2549260" cy="0"/>
            <a:chOff x="585046" y="2908155"/>
            <a:chExt cx="4227851" cy="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585046" y="2908155"/>
              <a:ext cx="10662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644751" y="2908155"/>
              <a:ext cx="1066287" cy="0"/>
            </a:xfrm>
            <a:prstGeom prst="line">
              <a:avLst/>
            </a:prstGeom>
            <a:ln w="28575">
              <a:solidFill>
                <a:srgbClr val="F7B9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695681" y="2908155"/>
              <a:ext cx="1066287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746610" y="2908155"/>
              <a:ext cx="1066287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095394" y="3022054"/>
            <a:ext cx="32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སིལ་གྲངས་ལ་ཧྲིལ་གྲངས་ཀྱིས་སྒྱུར་བ།</a:t>
            </a:r>
            <a:endParaRPr lang="en-US" altLang="zh-CN" sz="20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藏研乌坚体" panose="01010100010101010101" pitchFamily="2" charset="0"/>
              <a:ea typeface="藏研乌坚体" panose="01010100010101010101" pitchFamily="2" charset="0"/>
              <a:cs typeface="藏研乌坚体" panose="0101010001010101010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 bwMode="auto">
          <a:xfrm>
            <a:off x="783771" y="1142547"/>
            <a:ext cx="7649030" cy="3618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1141642" y="1517195"/>
            <a:ext cx="508184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        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6ཉོས་ན་སྒོར་ག་ཚོད་སྤྲོས་དགོས་སམ།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藏研乌坚体" panose="01010100010101010101" pitchFamily="2" charset="0"/>
              <a:ea typeface="微软雅黑" panose="020B0503020204020204" pitchFamily="34" charset="-122"/>
              <a:cs typeface="藏研乌坚体" panose="01010100010101010101" pitchFamily="2" charset="0"/>
            </a:endParaRPr>
          </a:p>
          <a:p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204686" y="2264228"/>
            <a:ext cx="6618514" cy="233680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1168897" y="2866773"/>
            <a:ext cx="114574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en-US" altLang="zh-CN" sz="2800" b="0" dirty="0">
                <a:latin typeface="Arial" panose="020B0604020202020204" pitchFamily="34" charset="0"/>
              </a:rPr>
              <a:t>    </a:t>
            </a:r>
            <a:r>
              <a:rPr lang="en-US" altLang="zh-CN" sz="1600" b="0" dirty="0" smtClean="0">
                <a:latin typeface="Arial" panose="020B0604020202020204" pitchFamily="34" charset="0"/>
              </a:rPr>
              <a:t>×</a:t>
            </a:r>
            <a:endParaRPr lang="en-US" altLang="zh-CN" sz="1600" b="0" dirty="0" smtClean="0">
              <a:latin typeface="Arial" panose="020B0604020202020204" pitchFamily="34" charset="0"/>
            </a:endParaRP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>
            <a:off x="1887133" y="3482068"/>
            <a:ext cx="208979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2716903" y="2666093"/>
            <a:ext cx="1260021" cy="30857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716903" y="3054098"/>
            <a:ext cx="1260021" cy="30857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716903" y="3577318"/>
            <a:ext cx="1260021" cy="30857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52517" y="2673708"/>
            <a:ext cx="497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4.6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43886" y="3073304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45744" y="3588562"/>
            <a:ext cx="623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27.6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650920" y="4103007"/>
            <a:ext cx="3060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ལན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en-US" altLang="zh-CN" sz="2000" dirty="0" smtClean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ཉོས་</a:t>
            </a:r>
            <a:r>
              <a:rPr lang="en-US" altLang="zh-CN" sz="2000" dirty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ན་</a:t>
            </a:r>
            <a:r>
              <a:rPr lang="en-US" altLang="zh-CN" sz="2000" dirty="0" smtClean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 </a:t>
            </a:r>
            <a:r>
              <a:rPr lang="en-US" altLang="zh-CN" sz="20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27.6 </a:t>
            </a:r>
            <a:endParaRPr lang="zh-CN" altLang="en-US" sz="2000" dirty="0"/>
          </a:p>
        </p:txBody>
      </p:sp>
      <p:pic>
        <p:nvPicPr>
          <p:cNvPr id="24" name="Picture 3" descr="\\192.168.19.126\暑期课程开发需求池\资源需求及成品-资源中心\数学\实小-五年级-数学-人教\小数乘整数\资源生产-多媒体\12-风筝2-鲍博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400" y="1258635"/>
            <a:ext cx="863600" cy="959556"/>
          </a:xfrm>
          <a:prstGeom prst="rect">
            <a:avLst/>
          </a:prstGeom>
          <a:noFill/>
        </p:spPr>
      </p:pic>
      <p:pic>
        <p:nvPicPr>
          <p:cNvPr id="26" name="Picture 3" descr="\\192.168.19.126\暑期课程开发需求池\资源需求及成品-资源中心\数学\实小-五年级-数学-人教\小数乘整数\资源生产-多媒体\12-风筝2-鲍博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588" y="4034951"/>
            <a:ext cx="482600" cy="536222"/>
          </a:xfrm>
          <a:prstGeom prst="rect">
            <a:avLst/>
          </a:prstGeom>
          <a:noFill/>
        </p:spPr>
      </p:pic>
      <p:pic>
        <p:nvPicPr>
          <p:cNvPr id="21" name="Picture 4" descr="\\192.168.19.126\暑期课程开发需求池\资源需求及成品-资源中心\数学\实小-五年级-数学-人教\小数乘整数\资源生产-多媒体\12-风筝2-鲍博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3921" y="1379063"/>
            <a:ext cx="783667" cy="870741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6962217" y="1841176"/>
            <a:ext cx="447113" cy="325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smtClean="0">
                <a:solidFill>
                  <a:schemeClr val="tx1"/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</a:t>
            </a:r>
            <a:r>
              <a:rPr lang="en-US" altLang="zh-CN" sz="800" dirty="0" smtClean="0">
                <a:solidFill>
                  <a:schemeClr val="tx1"/>
                </a:solidFill>
              </a:rPr>
              <a:t>4.6</a:t>
            </a:r>
            <a:endParaRPr lang="zh-CN" altLang="en-US" sz="800" dirty="0">
              <a:solidFill>
                <a:schemeClr val="tx1"/>
              </a:solidFill>
            </a:endParaRPr>
          </a:p>
        </p:txBody>
      </p:sp>
      <p:sp>
        <p:nvSpPr>
          <p:cNvPr id="23" name="五边形 22"/>
          <p:cNvSpPr/>
          <p:nvPr/>
        </p:nvSpPr>
        <p:spPr>
          <a:xfrm>
            <a:off x="783771" y="402793"/>
            <a:ext cx="1438835" cy="49754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1"/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སྦྱོངས་ཤིག</a:t>
            </a:r>
            <a:endParaRPr lang="zh-CN" altLang="en-US" sz="2000" dirty="0">
              <a:solidFill>
                <a:schemeClr val="accent1"/>
              </a:solidFill>
              <a:latin typeface="藏研乌坚体" panose="01010100010101010101" pitchFamily="2" charset="0"/>
              <a:cs typeface="藏研乌坚体" panose="010101000101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 bwMode="auto">
          <a:xfrm>
            <a:off x="783771" y="1142547"/>
            <a:ext cx="7649030" cy="3618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1141642" y="1517195"/>
            <a:ext cx="508184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        </a:t>
            </a: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6ཉོས་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ན་སྒོར་ག་ཚོད་སྤྲོས་དགོས་སམ།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藏研乌坚体" panose="01010100010101010101" pitchFamily="2" charset="0"/>
              <a:ea typeface="微软雅黑" panose="020B0503020204020204" pitchFamily="34" charset="-122"/>
              <a:cs typeface="藏研乌坚体" panose="01010100010101010101" pitchFamily="2" charset="0"/>
            </a:endParaRPr>
          </a:p>
          <a:p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3341914" y="2657021"/>
            <a:ext cx="1665288" cy="3847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900" b="0" dirty="0">
                <a:latin typeface="Arial" panose="020B0604020202020204" pitchFamily="34" charset="0"/>
              </a:rPr>
              <a:t>×10</a:t>
            </a:r>
            <a:endParaRPr lang="zh-CN" altLang="en-US" sz="1900" b="0" dirty="0">
              <a:latin typeface="Arial" panose="020B0604020202020204" pitchFamily="34" charset="0"/>
            </a:endParaRP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3343502" y="3336471"/>
            <a:ext cx="1665287" cy="3847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900" b="0" dirty="0">
                <a:latin typeface="Arial" panose="020B0604020202020204" pitchFamily="34" charset="0"/>
              </a:rPr>
              <a:t>÷10</a:t>
            </a:r>
            <a:endParaRPr lang="zh-CN" altLang="en-US" sz="1900" b="0" dirty="0">
              <a:latin typeface="Arial" panose="020B0604020202020204" pitchFamily="34" charset="0"/>
            </a:endParaRPr>
          </a:p>
        </p:txBody>
      </p:sp>
      <p:sp>
        <p:nvSpPr>
          <p:cNvPr id="23" name="Line 53"/>
          <p:cNvSpPr>
            <a:spLocks noChangeShapeType="1"/>
          </p:cNvSpPr>
          <p:nvPr/>
        </p:nvSpPr>
        <p:spPr bwMode="auto">
          <a:xfrm>
            <a:off x="3227614" y="3007858"/>
            <a:ext cx="180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Line 61"/>
          <p:cNvSpPr>
            <a:spLocks noChangeShapeType="1"/>
          </p:cNvSpPr>
          <p:nvPr/>
        </p:nvSpPr>
        <p:spPr bwMode="auto">
          <a:xfrm flipH="1">
            <a:off x="3227614" y="3679371"/>
            <a:ext cx="180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1606777" y="2799896"/>
            <a:ext cx="1347787" cy="10864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zh-CN" sz="1900" b="0" dirty="0">
                <a:latin typeface="Arial" panose="020B0604020202020204" pitchFamily="34" charset="0"/>
              </a:rPr>
              <a:t>    4.6</a:t>
            </a:r>
            <a:endParaRPr lang="zh-CN" altLang="en-US" sz="1900" b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10000"/>
              </a:spcBef>
            </a:pPr>
            <a:r>
              <a:rPr lang="en-US" altLang="zh-CN" sz="1900" b="0" dirty="0">
                <a:latin typeface="Arial" panose="020B0604020202020204" pitchFamily="34" charset="0"/>
              </a:rPr>
              <a:t>×     6</a:t>
            </a:r>
            <a:endParaRPr lang="en-US" altLang="zh-CN" sz="1900" b="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30000"/>
              </a:spcBef>
            </a:pPr>
            <a:r>
              <a:rPr lang="en-US" altLang="zh-CN" sz="1900" b="0" dirty="0">
                <a:latin typeface="Arial" panose="020B0604020202020204" pitchFamily="34" charset="0"/>
              </a:rPr>
              <a:t>  27.6</a:t>
            </a:r>
            <a:endParaRPr lang="zh-CN" altLang="en-US" sz="1900" b="0" dirty="0">
              <a:latin typeface="Arial" panose="020B0604020202020204" pitchFamily="34" charset="0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1748064" y="3504746"/>
            <a:ext cx="115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5065939" y="2799896"/>
            <a:ext cx="1303338" cy="10864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zh-CN" sz="1900" b="0" dirty="0">
                <a:latin typeface="Arial" panose="020B0604020202020204" pitchFamily="34" charset="0"/>
              </a:rPr>
              <a:t>    46</a:t>
            </a:r>
            <a:endParaRPr lang="zh-CN" altLang="en-US" sz="1900" b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10000"/>
              </a:spcBef>
            </a:pPr>
            <a:r>
              <a:rPr lang="en-US" altLang="zh-CN" sz="1900" b="0" dirty="0">
                <a:latin typeface="Arial" panose="020B0604020202020204" pitchFamily="34" charset="0"/>
              </a:rPr>
              <a:t>×     6</a:t>
            </a:r>
            <a:endParaRPr lang="en-US" altLang="zh-CN" sz="1900" b="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30000"/>
              </a:spcBef>
            </a:pPr>
            <a:r>
              <a:rPr lang="en-US" altLang="zh-CN" sz="1900" b="0" dirty="0">
                <a:latin typeface="Arial" panose="020B0604020202020204" pitchFamily="34" charset="0"/>
              </a:rPr>
              <a:t>  276</a:t>
            </a:r>
            <a:endParaRPr lang="zh-CN" altLang="en-US" sz="19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5169127" y="3504746"/>
            <a:ext cx="115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694089" y="2338231"/>
            <a:ext cx="125066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9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4.6 × 6 =</a:t>
            </a:r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967264" y="2338231"/>
            <a:ext cx="67197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9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27.6</a:t>
            </a:r>
            <a:endParaRPr lang="zh-CN" altLang="en-US" sz="19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640114" y="4026807"/>
            <a:ext cx="3060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ལན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en-US" altLang="zh-CN" sz="2000" dirty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ཉོས་ན་སྒོར </a:t>
            </a:r>
            <a:r>
              <a:rPr lang="en-US" altLang="zh-CN" sz="20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27.6 </a:t>
            </a:r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26" name="矩形 25"/>
          <p:cNvSpPr/>
          <p:nvPr/>
        </p:nvSpPr>
        <p:spPr bwMode="auto">
          <a:xfrm>
            <a:off x="1204686" y="2264228"/>
            <a:ext cx="6618514" cy="233680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7" name="Picture 3" descr="\\192.168.19.126\暑期课程开发需求池\资源需求及成品-资源中心\数学\实小-五年级-数学-人教\小数乘整数\资源生产-多媒体\12-风筝2-鲍博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928" y="1287180"/>
            <a:ext cx="863600" cy="959556"/>
          </a:xfrm>
          <a:prstGeom prst="rect">
            <a:avLst/>
          </a:prstGeom>
          <a:noFill/>
        </p:spPr>
      </p:pic>
      <p:pic>
        <p:nvPicPr>
          <p:cNvPr id="41" name="Picture 3" descr="\\192.168.19.126\暑期课程开发需求池\资源需求及成品-资源中心\数学\实小-五年级-数学-人教\小数乘整数\资源生产-多媒体\12-风筝2-鲍博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543" y="4005595"/>
            <a:ext cx="476138" cy="529042"/>
          </a:xfrm>
          <a:prstGeom prst="rect">
            <a:avLst/>
          </a:prstGeom>
          <a:noFill/>
        </p:spPr>
      </p:pic>
      <p:sp>
        <p:nvSpPr>
          <p:cNvPr id="36" name="五边形 35"/>
          <p:cNvSpPr/>
          <p:nvPr/>
        </p:nvSpPr>
        <p:spPr>
          <a:xfrm>
            <a:off x="783771" y="402793"/>
            <a:ext cx="1438835" cy="49754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1"/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སྦྱོངས་ཤིག</a:t>
            </a:r>
            <a:endParaRPr lang="zh-CN" altLang="en-US" sz="2000" dirty="0">
              <a:solidFill>
                <a:schemeClr val="accent1"/>
              </a:solidFill>
              <a:latin typeface="藏研乌坚体" panose="01010100010101010101" pitchFamily="2" charset="0"/>
              <a:cs typeface="藏研乌坚体" panose="01010100010101010101" pitchFamily="2" charset="0"/>
            </a:endParaRPr>
          </a:p>
        </p:txBody>
      </p:sp>
      <p:pic>
        <p:nvPicPr>
          <p:cNvPr id="38" name="Picture 4" descr="\\192.168.19.126\暑期课程开发需求池\资源需求及成品-资源中心\数学\实小-五年级-数学-人教\小数乘整数\资源生产-多媒体\12-风筝2-鲍博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3921" y="1379063"/>
            <a:ext cx="783667" cy="870741"/>
          </a:xfrm>
          <a:prstGeom prst="rect">
            <a:avLst/>
          </a:prstGeom>
          <a:noFill/>
        </p:spPr>
      </p:pic>
      <p:sp>
        <p:nvSpPr>
          <p:cNvPr id="39" name="矩形 38"/>
          <p:cNvSpPr/>
          <p:nvPr/>
        </p:nvSpPr>
        <p:spPr>
          <a:xfrm>
            <a:off x="6962217" y="1841176"/>
            <a:ext cx="447113" cy="325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smtClean="0">
                <a:solidFill>
                  <a:schemeClr val="tx1"/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</a:t>
            </a:r>
            <a:r>
              <a:rPr lang="en-US" altLang="zh-CN" sz="800" dirty="0" smtClean="0">
                <a:solidFill>
                  <a:schemeClr val="tx1"/>
                </a:solidFill>
              </a:rPr>
              <a:t>4.6</a:t>
            </a:r>
            <a:endParaRPr lang="zh-CN" altLang="en-US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 animBg="1"/>
      <p:bldP spid="28" grpId="0" animBg="1"/>
      <p:bldP spid="32" grpId="0" animBg="1"/>
      <p:bldP spid="34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 bwMode="auto">
          <a:xfrm>
            <a:off x="783771" y="1142547"/>
            <a:ext cx="7649030" cy="3618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1141642" y="1517195"/>
            <a:ext cx="454162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       </a:t>
            </a: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7ཉོས་ན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་</a:t>
            </a: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སྒོར40ཡིས་འདང་ངམ།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微软雅黑" panose="020B0503020204020204" pitchFamily="34" charset="-122"/>
                <a:cs typeface="藏研乌坚体" panose="01010100010101010101" pitchFamily="2" charset="0"/>
              </a:rPr>
              <a:t> 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藏研乌坚体" panose="01010100010101010101" pitchFamily="2" charset="0"/>
              <a:ea typeface="微软雅黑" panose="020B0503020204020204" pitchFamily="34" charset="-122"/>
              <a:cs typeface="藏研乌坚体" panose="01010100010101010101" pitchFamily="2" charset="0"/>
            </a:endParaRPr>
          </a:p>
        </p:txBody>
      </p:sp>
      <p:pic>
        <p:nvPicPr>
          <p:cNvPr id="12" name="Picture 5" descr="\\192.168.19.126\暑期课程开发需求池\资源需求及成品-资源中心\数学\实小-五年级-数学-人教\小数乘整数\资源生产-多媒体\13-风筝3-鲍博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401" y="1276351"/>
            <a:ext cx="1142999" cy="1125854"/>
          </a:xfrm>
          <a:prstGeom prst="rect">
            <a:avLst/>
          </a:prstGeom>
          <a:noFill/>
        </p:spPr>
      </p:pic>
      <p:pic>
        <p:nvPicPr>
          <p:cNvPr id="13" name="Picture 2" descr="\\192.168.19.126\暑期课程开发需求池\资源需求及成品-资源中心\数学\实小-五年级-数学-人教\小数乘整数\资源生产-多媒体\13-风筝3-鲍博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3188" y="1352206"/>
            <a:ext cx="863600" cy="850646"/>
          </a:xfrm>
          <a:prstGeom prst="rect">
            <a:avLst/>
          </a:prstGeom>
          <a:noFill/>
        </p:spPr>
      </p:pic>
      <p:sp>
        <p:nvSpPr>
          <p:cNvPr id="8" name="五边形 7"/>
          <p:cNvSpPr/>
          <p:nvPr/>
        </p:nvSpPr>
        <p:spPr>
          <a:xfrm>
            <a:off x="783771" y="402793"/>
            <a:ext cx="1438835" cy="49754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smtClean="0">
                <a:solidFill>
                  <a:schemeClr val="accent1"/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སྦྱོངས་ཤིག</a:t>
            </a:r>
            <a:endParaRPr lang="zh-CN" altLang="en-US" sz="2000" dirty="0">
              <a:solidFill>
                <a:schemeClr val="accent1"/>
              </a:solidFill>
              <a:latin typeface="藏研乌坚体" panose="01010100010101010101" pitchFamily="2" charset="0"/>
              <a:cs typeface="藏研乌坚体" panose="01010100010101010101" pitchFamily="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30153" y="1842247"/>
            <a:ext cx="779929" cy="414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 dirty="0" smtClean="0">
              <a:solidFill>
                <a:schemeClr val="tx1"/>
              </a:solidFill>
              <a:latin typeface="藏研乌坚体" panose="01010100010101010101" pitchFamily="2" charset="0"/>
              <a:ea typeface="藏研乌坚体" panose="01010100010101010101" pitchFamily="2" charset="0"/>
              <a:cs typeface="藏研乌坚体" panose="01010100010101010101" pitchFamily="2" charset="0"/>
            </a:endParaRPr>
          </a:p>
          <a:p>
            <a:pPr algn="ctr"/>
            <a:r>
              <a:rPr lang="en-US" altLang="zh-CN" sz="1800" dirty="0" smtClean="0">
                <a:solidFill>
                  <a:schemeClr val="tx1"/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</a:t>
            </a:r>
            <a:r>
              <a:rPr lang="en-US" altLang="zh-CN" sz="1800" dirty="0" smtClean="0">
                <a:solidFill>
                  <a:schemeClr val="tx1"/>
                </a:solidFill>
              </a:rPr>
              <a:t>6.4</a:t>
            </a:r>
            <a:endParaRPr lang="zh-CN" altLang="en-US" sz="1800" dirty="0">
              <a:solidFill>
                <a:schemeClr val="tx1"/>
              </a:solidFill>
            </a:endParaRPr>
          </a:p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 bwMode="auto">
          <a:xfrm>
            <a:off x="783771" y="1142547"/>
            <a:ext cx="7649030" cy="3618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1141642" y="1517195"/>
            <a:ext cx="346601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8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        </a:t>
            </a:r>
            <a:r>
              <a:rPr lang="en-US" altLang="zh-CN" sz="18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7ཉོས་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ན་སྒོར40ཡིས་འདང་ངམ</a:t>
            </a:r>
            <a:r>
              <a:rPr lang="en-US" altLang="zh-CN" sz="18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།</a:t>
            </a:r>
            <a:endParaRPr lang="zh-CN" altLang="en-US" sz="18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204686" y="2082800"/>
            <a:ext cx="6618514" cy="249282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98238" y="4077556"/>
            <a:ext cx="3215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ལན</a:t>
            </a:r>
            <a:r>
              <a:rPr lang="zh-CN" altLang="en-US" sz="1600" dirty="0" smtClean="0">
                <a:latin typeface="藏研乌坚体" panose="01010100010101010101" pitchFamily="2" charset="0"/>
                <a:ea typeface="微软雅黑" panose="020B0503020204020204" pitchFamily="34" charset="-122"/>
                <a:cs typeface="藏研乌坚体" panose="01010100010101010101" pitchFamily="2" charset="0"/>
              </a:rPr>
              <a:t>：</a:t>
            </a:r>
            <a:r>
              <a:rPr lang="en-US" altLang="zh-CN" sz="1600" dirty="0" smtClean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བྱ་འཕུར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7ཉོས་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ན་སྒོར40ཡིས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་མི་འདང་།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38300" y="2165350"/>
            <a:ext cx="1970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0" dirty="0" smtClean="0">
                <a:latin typeface="Arial" panose="020B0604020202020204" pitchFamily="34" charset="0"/>
              </a:rPr>
              <a:t>6.4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dirty="0" smtClean="0">
                <a:latin typeface="Arial" panose="020B0604020202020204" pitchFamily="34" charset="0"/>
              </a:rPr>
              <a:t>×7 =______  </a:t>
            </a:r>
            <a:endParaRPr lang="zh-CN" altLang="en-US" sz="1600" dirty="0"/>
          </a:p>
        </p:txBody>
      </p:sp>
      <p:sp>
        <p:nvSpPr>
          <p:cNvPr id="27" name="圆角矩形 26"/>
          <p:cNvSpPr/>
          <p:nvPr/>
        </p:nvSpPr>
        <p:spPr bwMode="auto">
          <a:xfrm>
            <a:off x="4714183" y="3855685"/>
            <a:ext cx="1076021" cy="498074"/>
          </a:xfrm>
          <a:prstGeom prst="roundRect">
            <a:avLst/>
          </a:prstGeom>
          <a:solidFill>
            <a:srgbClr val="FFFF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kern="0" dirty="0" smtClean="0">
                <a:solidFill>
                  <a:srgbClr val="000000"/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  མི་འདང་།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藏研乌坚体" panose="01010100010101010101" pitchFamily="2" charset="0"/>
              <a:ea typeface="微软雅黑" panose="020B0503020204020204" pitchFamily="34" charset="-122"/>
              <a:cs typeface="藏研乌坚体" panose="01010100010101010101" pitchFamily="2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30693" y="2129423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</a:rPr>
              <a:t>44.8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523460" y="2686408"/>
            <a:ext cx="4571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6.4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690784" y="3101879"/>
            <a:ext cx="295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420016" y="3617137"/>
            <a:ext cx="567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44.8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1168897" y="2866773"/>
            <a:ext cx="114574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en-US" altLang="zh-CN" sz="2800" b="0" dirty="0">
                <a:latin typeface="Arial" panose="020B0604020202020204" pitchFamily="34" charset="0"/>
              </a:rPr>
              <a:t>    </a:t>
            </a:r>
            <a:r>
              <a:rPr lang="en-US" altLang="zh-CN" sz="1600" b="0" dirty="0" smtClean="0">
                <a:latin typeface="Arial" panose="020B0604020202020204" pitchFamily="34" charset="0"/>
              </a:rPr>
              <a:t>×</a:t>
            </a:r>
            <a:endParaRPr lang="en-US" altLang="zh-CN" sz="1600" b="0" dirty="0" smtClean="0">
              <a:latin typeface="Arial" panose="020B0604020202020204" pitchFamily="34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1887133" y="3482068"/>
            <a:ext cx="208979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矩形 33"/>
          <p:cNvSpPr/>
          <p:nvPr/>
        </p:nvSpPr>
        <p:spPr bwMode="auto">
          <a:xfrm>
            <a:off x="2716903" y="2666093"/>
            <a:ext cx="1260021" cy="30857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2716903" y="3054098"/>
            <a:ext cx="1260021" cy="30857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2716903" y="3577318"/>
            <a:ext cx="1260021" cy="30857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9" name="Picture 2" descr="\\192.168.19.126\暑期课程开发需求池\资源需求及成品-资源中心\数学\实小-五年级-数学-人教\小数乘整数\资源生产-多媒体\13-风筝3-鲍博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238" y="1447761"/>
            <a:ext cx="661123" cy="651206"/>
          </a:xfrm>
          <a:prstGeom prst="rect">
            <a:avLst/>
          </a:prstGeom>
          <a:noFill/>
        </p:spPr>
      </p:pic>
      <p:pic>
        <p:nvPicPr>
          <p:cNvPr id="22" name="Picture 5" descr="\\192.168.19.126\暑期课程开发需求池\资源需求及成品-资源中心\数学\实小-五年级-数学-人教\小数乘整数\资源生产-多媒体\13-风筝3-鲍博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8995" y="1164272"/>
            <a:ext cx="898487" cy="885010"/>
          </a:xfrm>
          <a:prstGeom prst="rect">
            <a:avLst/>
          </a:prstGeom>
          <a:noFill/>
        </p:spPr>
      </p:pic>
      <p:sp>
        <p:nvSpPr>
          <p:cNvPr id="23" name="矩形 22"/>
          <p:cNvSpPr/>
          <p:nvPr/>
        </p:nvSpPr>
        <p:spPr>
          <a:xfrm>
            <a:off x="5658748" y="1569380"/>
            <a:ext cx="509978" cy="33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 dirty="0" smtClean="0">
              <a:solidFill>
                <a:schemeClr val="tx1"/>
              </a:solidFill>
              <a:latin typeface="藏研乌坚体" panose="01010100010101010101" pitchFamily="2" charset="0"/>
              <a:ea typeface="藏研乌坚体" panose="01010100010101010101" pitchFamily="2" charset="0"/>
              <a:cs typeface="藏研乌坚体" panose="01010100010101010101" pitchFamily="2" charset="0"/>
            </a:endParaRPr>
          </a:p>
          <a:p>
            <a:pPr algn="ctr"/>
            <a:r>
              <a:rPr lang="en-US" altLang="zh-CN" sz="1000" dirty="0" smtClean="0">
                <a:solidFill>
                  <a:schemeClr val="tx1"/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</a:t>
            </a:r>
            <a:r>
              <a:rPr lang="en-US" altLang="zh-CN" sz="1000" dirty="0" smtClean="0">
                <a:solidFill>
                  <a:schemeClr val="tx1"/>
                </a:solidFill>
              </a:rPr>
              <a:t>6.4</a:t>
            </a:r>
            <a:endParaRPr lang="zh-CN" altLang="en-US" sz="1000" dirty="0">
              <a:solidFill>
                <a:schemeClr val="tx1"/>
              </a:solidFill>
            </a:endParaRPr>
          </a:p>
          <a:p>
            <a:pPr algn="ctr"/>
            <a:endParaRPr lang="zh-CN" altLang="en-US" dirty="0"/>
          </a:p>
        </p:txBody>
      </p:sp>
      <p:sp>
        <p:nvSpPr>
          <p:cNvPr id="26" name="五边形 25"/>
          <p:cNvSpPr/>
          <p:nvPr/>
        </p:nvSpPr>
        <p:spPr>
          <a:xfrm>
            <a:off x="783771" y="402793"/>
            <a:ext cx="1438835" cy="49754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smtClean="0">
                <a:solidFill>
                  <a:schemeClr val="accent1"/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སྦྱོངས་ཤིག</a:t>
            </a:r>
            <a:endParaRPr lang="zh-CN" altLang="en-US" sz="2000" dirty="0">
              <a:solidFill>
                <a:schemeClr val="accent1"/>
              </a:solidFill>
              <a:latin typeface="藏研乌坚体" panose="01010100010101010101" pitchFamily="2" charset="0"/>
              <a:cs typeface="藏研乌坚体" panose="010101000101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 bwMode="auto">
          <a:xfrm>
            <a:off x="783771" y="1160983"/>
            <a:ext cx="7649030" cy="3618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204686" y="2375971"/>
            <a:ext cx="6618514" cy="23072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1204685" y="2744022"/>
            <a:ext cx="4322055" cy="144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anchor="ctr">
            <a:spAutoFit/>
          </a:bodyPr>
          <a:lstStyle/>
          <a:p>
            <a:pPr indent="266700"/>
            <a:r>
              <a:rPr lang="en-US" altLang="zh-CN" sz="1600" dirty="0" smtClean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ཐབས་ལམ།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 smtClean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</a:t>
            </a:r>
            <a:r>
              <a:rPr lang="en-US" altLang="zh-CN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6.4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×7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44.8</a:t>
            </a: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 smtClean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</a:t>
            </a: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>
              <a:spcBef>
                <a:spcPct val="50000"/>
              </a:spcBef>
            </a:pP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600" dirty="0" smtClean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</a:t>
            </a:r>
            <a:r>
              <a:rPr lang="en-US" altLang="zh-CN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44.8</a:t>
            </a: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1600" dirty="0" smtClean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</a:t>
            </a:r>
            <a:r>
              <a:rPr lang="en-US" altLang="zh-CN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en-US" altLang="zh-CN" sz="16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>
              <a:spcBef>
                <a:spcPct val="50000"/>
              </a:spcBef>
            </a:pPr>
            <a:r>
              <a:rPr lang="en-US" altLang="zh-CN" sz="1600" dirty="0" smtClean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ལན</a:t>
            </a:r>
            <a:r>
              <a:rPr lang="zh-CN" altLang="en-US" sz="1600" dirty="0">
                <a:latin typeface="藏研乌坚体" panose="01010100010101010101" pitchFamily="2" charset="0"/>
                <a:ea typeface="微软雅黑" panose="020B0503020204020204" pitchFamily="34" charset="-122"/>
                <a:cs typeface="藏研乌坚体" panose="01010100010101010101" pitchFamily="2" charset="0"/>
              </a:rPr>
              <a:t>：</a:t>
            </a:r>
            <a:r>
              <a:rPr lang="en-US" altLang="zh-CN" sz="1600" dirty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བྱ་འཕུར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7ཉོས་ན་སྒོར40ཡིས་མི་འདང་།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>
              <a:spcBef>
                <a:spcPct val="50000"/>
              </a:spcBef>
            </a:pP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783771" y="402793"/>
            <a:ext cx="1438835" cy="49754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smtClean="0">
                <a:solidFill>
                  <a:schemeClr val="accent1"/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སྦྱོངས་ཤིག</a:t>
            </a:r>
            <a:endParaRPr lang="zh-CN" altLang="en-US" sz="2000" dirty="0">
              <a:solidFill>
                <a:schemeClr val="accent1"/>
              </a:solidFill>
              <a:latin typeface="藏研乌坚体" panose="01010100010101010101" pitchFamily="2" charset="0"/>
              <a:cs typeface="藏研乌坚体" panose="01010100010101010101" pitchFamily="2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1087854" y="1325972"/>
            <a:ext cx="454162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       </a:t>
            </a: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7ཉོས་ན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་</a:t>
            </a: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སྒོར40ཡིས་འདང་ངམ།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微软雅黑" panose="020B0503020204020204" pitchFamily="34" charset="-122"/>
                <a:cs typeface="藏研乌坚体" panose="01010100010101010101" pitchFamily="2" charset="0"/>
              </a:rPr>
              <a:t> 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藏研乌坚体" panose="01010100010101010101" pitchFamily="2" charset="0"/>
              <a:ea typeface="微软雅黑" panose="020B0503020204020204" pitchFamily="34" charset="-122"/>
              <a:cs typeface="藏研乌坚体" panose="01010100010101010101" pitchFamily="2" charset="0"/>
            </a:endParaRPr>
          </a:p>
        </p:txBody>
      </p:sp>
      <p:pic>
        <p:nvPicPr>
          <p:cNvPr id="20" name="Picture 5" descr="\\192.168.19.126\暑期课程开发需求池\资源需求及成品-资源中心\数学\实小-五年级-数学-人教\小数乘整数\资源生产-多媒体\13-风筝3-鲍博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6613" y="1085128"/>
            <a:ext cx="1142999" cy="1125854"/>
          </a:xfrm>
          <a:prstGeom prst="rect">
            <a:avLst/>
          </a:prstGeom>
          <a:noFill/>
        </p:spPr>
      </p:pic>
      <p:pic>
        <p:nvPicPr>
          <p:cNvPr id="22" name="Picture 2" descr="\\192.168.19.126\暑期课程开发需求池\资源需求及成品-资源中心\数学\实小-五年级-数学-人教\小数乘整数\资源生产-多媒体\13-风筝3-鲍博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400" y="1160983"/>
            <a:ext cx="863600" cy="850646"/>
          </a:xfrm>
          <a:prstGeom prst="rect">
            <a:avLst/>
          </a:prstGeom>
          <a:noFill/>
        </p:spPr>
      </p:pic>
      <p:sp>
        <p:nvSpPr>
          <p:cNvPr id="23" name="矩形 22"/>
          <p:cNvSpPr/>
          <p:nvPr/>
        </p:nvSpPr>
        <p:spPr>
          <a:xfrm>
            <a:off x="5876365" y="1651024"/>
            <a:ext cx="779929" cy="414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 dirty="0" smtClean="0">
              <a:solidFill>
                <a:schemeClr val="tx1"/>
              </a:solidFill>
              <a:latin typeface="藏研乌坚体" panose="01010100010101010101" pitchFamily="2" charset="0"/>
              <a:ea typeface="藏研乌坚体" panose="01010100010101010101" pitchFamily="2" charset="0"/>
              <a:cs typeface="藏研乌坚体" panose="01010100010101010101" pitchFamily="2" charset="0"/>
            </a:endParaRPr>
          </a:p>
          <a:p>
            <a:pPr algn="ctr"/>
            <a:r>
              <a:rPr lang="en-US" altLang="zh-CN" sz="1800" dirty="0" smtClean="0">
                <a:solidFill>
                  <a:schemeClr val="tx1"/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</a:t>
            </a:r>
            <a:r>
              <a:rPr lang="en-US" altLang="zh-CN" sz="1800" dirty="0" smtClean="0">
                <a:solidFill>
                  <a:schemeClr val="tx1"/>
                </a:solidFill>
              </a:rPr>
              <a:t>6.4</a:t>
            </a:r>
            <a:endParaRPr lang="zh-CN" altLang="en-US" sz="1800" dirty="0">
              <a:solidFill>
                <a:schemeClr val="tx1"/>
              </a:solidFill>
            </a:endParaRPr>
          </a:p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grpSp>
        <p:nvGrpSpPr>
          <p:cNvPr id="28" name="组合 37"/>
          <p:cNvGrpSpPr/>
          <p:nvPr/>
        </p:nvGrpSpPr>
        <p:grpSpPr>
          <a:xfrm>
            <a:off x="812915" y="1606289"/>
            <a:ext cx="6019685" cy="1822711"/>
            <a:chOff x="3447291" y="1024121"/>
            <a:chExt cx="2117220" cy="3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3447291" y="1024121"/>
              <a:ext cx="527702" cy="0"/>
            </a:xfrm>
            <a:prstGeom prst="lin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977130" y="1024121"/>
              <a:ext cx="527702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4506970" y="1024121"/>
              <a:ext cx="527702" cy="0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5036809" y="1024121"/>
              <a:ext cx="52770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Text Box 216"/>
          <p:cNvSpPr txBox="1">
            <a:spLocks noChangeArrowheads="1"/>
          </p:cNvSpPr>
          <p:nvPr/>
        </p:nvSpPr>
        <p:spPr bwMode="auto">
          <a:xfrm>
            <a:off x="369794" y="936174"/>
            <a:ext cx="840441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000" b="1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བསམ་གཞིགས།</a:t>
            </a: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微软雅黑" panose="020B0503020204020204" pitchFamily="34" charset="-122"/>
                <a:cs typeface="藏研乌坚体" panose="01010100010101010101" pitchFamily="2" charset="0"/>
              </a:rPr>
              <a:t>：</a:t>
            </a:r>
            <a:r>
              <a:rPr lang="en-US" altLang="zh-CN" sz="2000" b="1" dirty="0" smtClean="0">
                <a:solidFill>
                  <a:srgbClr val="FF0000"/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སིལ་གྲངས་ཀྱི་སྒྱུར་རྩིས་</a:t>
            </a:r>
            <a:r>
              <a:rPr lang="en-US" altLang="zh-CN" sz="2000" b="1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དང་</a:t>
            </a:r>
            <a:r>
              <a:rPr lang="en-US" altLang="zh-CN" sz="2000" b="1" dirty="0" smtClean="0">
                <a:solidFill>
                  <a:srgbClr val="FF0000"/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ཧྲིལ་གྲངས་ཀྱི་སྒྱུར་རྩིས་</a:t>
            </a:r>
            <a:r>
              <a:rPr lang="en-US" altLang="zh-CN" sz="2000" b="1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བར་ཁྱད་པར་གང་ཞིག་ཡོད་དམ།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藏研乌坚体" panose="01010100010101010101" pitchFamily="2" charset="0"/>
              <a:ea typeface="微软雅黑" panose="020B0503020204020204" pitchFamily="34" charset="-122"/>
              <a:cs typeface="藏研乌坚体" panose="010101000101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97C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83543" y="2756647"/>
            <a:ext cx="3523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ཐུགས་རྗེ་ཆེའོ།</a:t>
            </a:r>
            <a:endParaRPr lang="zh-CN" altLang="en-US" sz="5400" dirty="0">
              <a:solidFill>
                <a:schemeClr val="bg1"/>
              </a:solidFill>
              <a:latin typeface="藏研乌坚体" panose="01010100010101010101" pitchFamily="2" charset="0"/>
              <a:ea typeface="微软雅黑" panose="020B0503020204020204" pitchFamily="34" charset="-122"/>
              <a:cs typeface="藏研乌坚体" panose="01010100010101010101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2762" b="2770"/>
          <a:stretch>
            <a:fillRect/>
          </a:stretch>
        </p:blipFill>
        <p:spPr>
          <a:xfrm>
            <a:off x="0" y="5395090"/>
            <a:ext cx="9146686" cy="3199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6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-2411947" y="-2810004"/>
            <a:ext cx="6501600" cy="669600"/>
          </a:xfrm>
          <a:prstGeom prst="rect">
            <a:avLst/>
          </a:prstGeom>
          <a:solidFill>
            <a:srgbClr val="97C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33" r="-555" b="-45626"/>
          <a:stretch>
            <a:fillRect/>
          </a:stretch>
        </p:blipFill>
        <p:spPr>
          <a:xfrm>
            <a:off x="0" y="-404641"/>
            <a:ext cx="9194800" cy="279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853" y="1743789"/>
            <a:ext cx="710731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30×5 = </a:t>
            </a:r>
            <a:r>
              <a:rPr lang="en-US" altLang="zh-CN" sz="2300" b="1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150 གཞིགས་ནས་ཐོབ་གྲངས་ཐད་དཀར་འབྲི་ཆོག</a:t>
            </a:r>
            <a:endParaRPr lang="zh-CN" altLang="en-US" sz="2300" b="1" dirty="0">
              <a:solidFill>
                <a:schemeClr val="bg2">
                  <a:lumMod val="25000"/>
                </a:schemeClr>
              </a:solidFill>
              <a:latin typeface="藏研乌坚体" panose="01010100010101010101" pitchFamily="2" charset="0"/>
              <a:ea typeface="微软雅黑" panose="020B0503020204020204" pitchFamily="34" charset="-122"/>
              <a:cs typeface="藏研乌坚体" panose="01010100010101010101" pitchFamily="2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16500" y="3406775"/>
            <a:ext cx="2454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00×3 = </a:t>
            </a:r>
            <a:r>
              <a:rPr lang="en-US" altLang="zh-CN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1500 </a:t>
            </a:r>
            <a:endParaRPr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1244600" y="3406775"/>
            <a:ext cx="2816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3000×5 = </a:t>
            </a:r>
            <a:r>
              <a:rPr lang="en-US" altLang="zh-CN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15000 </a:t>
            </a:r>
            <a:endParaRPr lang="zh-CN" altLang="en-US" sz="2400" u="sng" dirty="0"/>
          </a:p>
        </p:txBody>
      </p:sp>
      <p:sp>
        <p:nvSpPr>
          <p:cNvPr id="19" name="矩形 18"/>
          <p:cNvSpPr/>
          <p:nvPr/>
        </p:nvSpPr>
        <p:spPr>
          <a:xfrm>
            <a:off x="1244600" y="2559050"/>
            <a:ext cx="263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300×5 = </a:t>
            </a:r>
            <a:r>
              <a:rPr lang="en-US" altLang="zh-CN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1500  </a:t>
            </a:r>
            <a:endParaRPr lang="zh-CN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5016500" y="2559050"/>
            <a:ext cx="2095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5×3 = </a:t>
            </a:r>
            <a:r>
              <a:rPr lang="en-US" altLang="zh-CN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15   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838853" y="834509"/>
            <a:ext cx="2933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བསྐྱར་སྦྱོང་གསར་འདྲེན།</a:t>
            </a:r>
            <a:endParaRPr lang="zh-CN" altLang="en-US" sz="2800" dirty="0">
              <a:latin typeface="藏研乌坚体" panose="01010100010101010101" pitchFamily="2" charset="0"/>
              <a:cs typeface="藏研乌坚体" panose="010101000101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581659" y="363071"/>
            <a:ext cx="6504941" cy="11228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58838" y="363071"/>
            <a:ext cx="6335337" cy="7799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buFontTx/>
              <a:buNone/>
            </a:pPr>
            <a:r>
              <a:rPr lang="en-US" altLang="zh-CN" sz="2000" b="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རི་མོའི་ཁྲོད་ནས་ཁྱེད་ཀྱི་རྩིས་རིག་གི་ཆ་འཕྲིན་གང་ཞིག་མཐོང་བྱུང་ངམ།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藏研乌坚体" panose="01010100010101010101" pitchFamily="2" charset="0"/>
              <a:ea typeface="微软雅黑" panose="020B0503020204020204" pitchFamily="34" charset="-122"/>
              <a:cs typeface="藏研乌坚体" panose="01010100010101010101" pitchFamily="2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69950" y="10287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རྩིས་རིག་གི་དྲི་གཞི་གང་ཞིག་གླིང་ཐུབ་བམ།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藏研乌坚体" panose="01010100010101010101" pitchFamily="2" charset="0"/>
              <a:ea typeface="微软雅黑" panose="020B0503020204020204" pitchFamily="34" charset="-122"/>
              <a:cs typeface="藏研乌坚体" panose="01010100010101010101" pitchFamily="2" charset="0"/>
            </a:endParaRPr>
          </a:p>
        </p:txBody>
      </p:sp>
      <p:pic>
        <p:nvPicPr>
          <p:cNvPr id="1026" name="Picture 2" descr="\\192.168.19.126\暑期课程开发需求池\资源需求及成品-资源中心\数学\实小-五年级-数学-人教\小数乘整数\资源生产-多媒体\9-卖风筝插图-鲍博.png"/>
          <p:cNvPicPr>
            <a:picLocks noChangeAspect="1" noChangeArrowheads="1"/>
          </p:cNvPicPr>
          <p:nvPr/>
        </p:nvPicPr>
        <p:blipFill>
          <a:blip r:embed="rId2"/>
          <a:srcRect t="11716" b="3073"/>
          <a:stretch>
            <a:fillRect/>
          </a:stretch>
        </p:blipFill>
        <p:spPr bwMode="auto">
          <a:xfrm>
            <a:off x="1197199" y="1473200"/>
            <a:ext cx="7034774" cy="3746500"/>
          </a:xfrm>
          <a:prstGeom prst="rect">
            <a:avLst/>
          </a:prstGeom>
          <a:noFill/>
        </p:spPr>
      </p:pic>
      <p:sp>
        <p:nvSpPr>
          <p:cNvPr id="3" name="圆角矩形标注 2"/>
          <p:cNvSpPr/>
          <p:nvPr/>
        </p:nvSpPr>
        <p:spPr>
          <a:xfrm rot="10800000" flipV="1">
            <a:off x="6169974" y="3473005"/>
            <a:ext cx="2342014" cy="453536"/>
          </a:xfrm>
          <a:prstGeom prst="wedgeRoundRectCallout">
            <a:avLst>
              <a:gd name="adj1" fmla="val 40216"/>
              <a:gd name="adj2" fmla="val -97586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藏研乌坚体" panose="01010100010101010101" pitchFamily="2" charset="0"/>
              <a:ea typeface="藏研乌坚体" panose="01010100010101010101" pitchFamily="2" charset="0"/>
              <a:cs typeface="藏研乌坚体" panose="01010100010101010101" pitchFamily="2" charset="0"/>
            </a:endParaRPr>
          </a:p>
          <a:p>
            <a:pPr algn="ctr"/>
            <a:r>
              <a:rPr lang="en-US" altLang="zh-CN" sz="1600" dirty="0" smtClean="0">
                <a:solidFill>
                  <a:schemeClr val="accent1"/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3ཉོས་</a:t>
            </a:r>
            <a:r>
              <a:rPr lang="en-US" altLang="zh-CN" sz="1600" dirty="0">
                <a:solidFill>
                  <a:schemeClr val="accent1"/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ན་སྒོར་ག་ཚོད་སྤྲོས་དགོས།</a:t>
            </a:r>
            <a:endParaRPr lang="zh-CN" altLang="en-US" sz="1600" dirty="0">
              <a:solidFill>
                <a:schemeClr val="accent1"/>
              </a:solidFill>
              <a:latin typeface="藏研乌坚体" panose="01010100010101010101" pitchFamily="2" charset="0"/>
              <a:ea typeface="微软雅黑" panose="020B0503020204020204" pitchFamily="34" charset="-122"/>
              <a:cs typeface="藏研乌坚体" panose="01010100010101010101" pitchFamily="2" charset="0"/>
            </a:endParaRPr>
          </a:p>
          <a:p>
            <a:pPr algn="ctr"/>
            <a:endParaRPr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" y="0"/>
            <a:ext cx="9144000" cy="5715000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-2411947" y="-2810004"/>
            <a:ext cx="6501600" cy="669600"/>
          </a:xfrm>
          <a:prstGeom prst="rect">
            <a:avLst/>
          </a:prstGeom>
          <a:solidFill>
            <a:srgbClr val="97C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083050" y="1536700"/>
            <a:ext cx="4095750" cy="792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buFontTx/>
              <a:buNone/>
            </a:pPr>
            <a:r>
              <a:rPr lang="en-US" altLang="zh-CN" sz="2300" b="1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བྱ་འཕུར3ཉོས་ན་སྒོར་ག་ཚོད་སྤྲོས་དགོས།</a:t>
            </a:r>
            <a:endParaRPr lang="zh-CN" altLang="en-US" sz="2300" b="1" dirty="0">
              <a:solidFill>
                <a:schemeClr val="bg2">
                  <a:lumMod val="25000"/>
                </a:schemeClr>
              </a:solidFill>
              <a:latin typeface="藏研乌坚体" panose="01010100010101010101" pitchFamily="2" charset="0"/>
              <a:ea typeface="微软雅黑" panose="020B0503020204020204" pitchFamily="34" charset="-122"/>
              <a:cs typeface="藏研乌坚体" panose="01010100010101010101" pitchFamily="2" charset="0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4140200" y="2463800"/>
            <a:ext cx="31369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3.5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×</a:t>
            </a:r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3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＝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3" descr="\\192.168.19.126\暑期课程开发需求池\资源需求及成品-资源中心\数学\实小-五年级-数学-人教\小数乘整数\资源生产-多媒体\10-风筝1-鲍博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100" y="1295400"/>
            <a:ext cx="2362200" cy="23622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448973" y="2616590"/>
            <a:ext cx="1266092" cy="7596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</a:t>
            </a:r>
            <a:r>
              <a:rPr lang="en-US" altLang="zh-CN" sz="36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3.5</a:t>
            </a:r>
            <a:endParaRPr lang="zh-CN" altLang="en-US" sz="3200" dirty="0">
              <a:latin typeface="藏研乌坚体" panose="01010100010101010101" pitchFamily="2" charset="0"/>
              <a:cs typeface="藏研乌坚体" panose="010101000101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-2411947" y="-2810004"/>
            <a:ext cx="6501600" cy="669600"/>
          </a:xfrm>
          <a:prstGeom prst="rect">
            <a:avLst/>
          </a:prstGeom>
          <a:solidFill>
            <a:srgbClr val="97C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121150" y="7213600"/>
            <a:ext cx="4095750" cy="792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buFontTx/>
              <a:buNone/>
            </a:pPr>
            <a:r>
              <a:rPr lang="zh-CN" altLang="en-US" sz="23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买</a:t>
            </a:r>
            <a:r>
              <a:rPr lang="en-US" altLang="zh-CN" sz="23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3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个蝴蝶风筝多少钱</a:t>
            </a:r>
            <a:r>
              <a:rPr lang="zh-CN" altLang="en-US" sz="23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3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4178300" y="8140700"/>
            <a:ext cx="31369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3.5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×</a:t>
            </a:r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3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＝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625850" y="596900"/>
            <a:ext cx="4095750" cy="792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300" b="1" dirty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བྱ་འཕུར3ཉོས་ན་སྒོར་ག་ཚོད་སྤྲོས་དགོས།</a:t>
            </a:r>
            <a:endParaRPr lang="zh-CN" altLang="en-US" sz="2300" b="1" dirty="0">
              <a:solidFill>
                <a:schemeClr val="bg2">
                  <a:lumMod val="25000"/>
                </a:schemeClr>
              </a:solidFill>
              <a:latin typeface="藏研乌坚体" panose="01010100010101010101" pitchFamily="2" charset="0"/>
              <a:ea typeface="微软雅黑" panose="020B0503020204020204" pitchFamily="34" charset="-122"/>
              <a:cs typeface="藏研乌坚体" panose="01010100010101010101" pitchFamily="2" charset="0"/>
            </a:endParaRPr>
          </a:p>
          <a:p>
            <a:pPr>
              <a:buFontTx/>
              <a:buNone/>
            </a:pPr>
            <a:endParaRPr lang="zh-CN" altLang="en-US" sz="23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3657600" y="1244600"/>
            <a:ext cx="31369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3.5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×</a:t>
            </a:r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3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＝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783492" y="2486537"/>
            <a:ext cx="5684715" cy="2354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1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སྒོར3.5</a:t>
            </a:r>
            <a:r>
              <a:rPr lang="zh-CN" altLang="en-US" sz="21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微软雅黑" panose="020B0503020204020204" pitchFamily="34" charset="-122"/>
                <a:cs typeface="藏研乌坚体" panose="01010100010101010101" pitchFamily="2" charset="0"/>
              </a:rPr>
              <a:t>＝</a:t>
            </a:r>
            <a:r>
              <a:rPr lang="en-US" altLang="zh-CN" sz="21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སྒོར3སྒོར་ཟུར5</a:t>
            </a:r>
            <a:endParaRPr lang="zh-CN" altLang="en-US" sz="2100" dirty="0" smtClean="0">
              <a:solidFill>
                <a:schemeClr val="bg2">
                  <a:lumMod val="25000"/>
                </a:schemeClr>
              </a:solidFill>
              <a:latin typeface="藏研乌坚体" panose="01010100010101010101" pitchFamily="2" charset="0"/>
              <a:ea typeface="微软雅黑" panose="020B0503020204020204" pitchFamily="34" charset="-122"/>
              <a:cs typeface="藏研乌坚体" panose="01010100010101010101" pitchFamily="2" charset="0"/>
            </a:endParaRPr>
          </a:p>
          <a:p>
            <a:pPr>
              <a:lnSpc>
                <a:spcPct val="120000"/>
              </a:lnSpc>
              <a:spcBef>
                <a:spcPct val="25000"/>
              </a:spcBef>
            </a:pPr>
            <a:r>
              <a:rPr lang="en-US" altLang="zh-CN" sz="2100" dirty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སྒོར3</a:t>
            </a:r>
            <a:r>
              <a:rPr lang="en-US" altLang="zh-CN" sz="21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×3</a:t>
            </a:r>
            <a:r>
              <a:rPr lang="zh-CN" altLang="en-US" sz="21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微软雅黑" panose="020B0503020204020204" pitchFamily="34" charset="-122"/>
                <a:cs typeface="藏研乌坚体" panose="01010100010101010101" pitchFamily="2" charset="0"/>
              </a:rPr>
              <a:t>＝</a:t>
            </a:r>
            <a:r>
              <a:rPr lang="en-US" altLang="zh-CN" sz="21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སྒོར9</a:t>
            </a:r>
            <a:endParaRPr lang="zh-CN" altLang="en-US" sz="2100" dirty="0" smtClean="0">
              <a:solidFill>
                <a:schemeClr val="bg2">
                  <a:lumMod val="25000"/>
                </a:schemeClr>
              </a:solidFill>
              <a:latin typeface="藏研乌坚体" panose="01010100010101010101" pitchFamily="2" charset="0"/>
              <a:ea typeface="微软雅黑" panose="020B0503020204020204" pitchFamily="34" charset="-122"/>
              <a:cs typeface="藏研乌坚体" panose="01010100010101010101" pitchFamily="2" charset="0"/>
            </a:endParaRPr>
          </a:p>
          <a:p>
            <a:pPr>
              <a:lnSpc>
                <a:spcPct val="120000"/>
              </a:lnSpc>
              <a:spcBef>
                <a:spcPct val="25000"/>
              </a:spcBef>
            </a:pPr>
            <a:r>
              <a:rPr lang="en-US" altLang="zh-CN" sz="21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སྒོར་ཟུར5</a:t>
            </a:r>
            <a:r>
              <a:rPr lang="en-US" altLang="zh-CN" sz="2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×3</a:t>
            </a:r>
            <a:r>
              <a:rPr lang="zh-CN" altLang="en-US" sz="2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1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སྒོར་ཟུར15</a:t>
            </a:r>
            <a:endParaRPr lang="en-US" altLang="zh-CN" sz="21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25000"/>
              </a:spcBef>
            </a:pPr>
            <a:r>
              <a:rPr lang="en-US" altLang="zh-CN" sz="2100" dirty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སྒོར་</a:t>
            </a:r>
            <a:r>
              <a:rPr lang="en-US" altLang="zh-CN" sz="21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ཟུར15</a:t>
            </a:r>
            <a:r>
              <a:rPr lang="en-US" altLang="zh-CN" sz="2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1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</a:t>
            </a:r>
            <a:r>
              <a:rPr lang="en-US" altLang="zh-CN" sz="2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endParaRPr lang="zh-CN" altLang="en-US" sz="21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25000"/>
              </a:spcBef>
            </a:pPr>
            <a:r>
              <a:rPr lang="en-US" altLang="zh-CN" sz="21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</a:t>
            </a:r>
            <a:r>
              <a:rPr lang="en-US" altLang="zh-CN" sz="2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1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</a:t>
            </a:r>
            <a:r>
              <a:rPr lang="en-US" altLang="zh-CN" sz="2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2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1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</a:t>
            </a:r>
            <a:r>
              <a:rPr lang="en-US" altLang="zh-CN" sz="2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10.5</a:t>
            </a:r>
            <a:endParaRPr lang="zh-CN" altLang="en-US" sz="21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673100" y="2349500"/>
            <a:ext cx="7658100" cy="271159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" name="Picture 3" descr="\\192.168.19.126\暑期课程开发需求池\资源需求及成品-资源中心\数学\实小-五年级-数学-人教\小数乘整数\资源生产-多媒体\10-风筝1-鲍博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596900"/>
            <a:ext cx="1193800" cy="119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 bwMode="auto">
          <a:xfrm>
            <a:off x="884238" y="993775"/>
            <a:ext cx="7186612" cy="3738584"/>
          </a:xfrm>
          <a:prstGeom prst="rect">
            <a:avLst/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08134" y="1351642"/>
            <a:ext cx="3152323" cy="5729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བྱ་འཕུར3ཉོས་ན་སྒོར་ག་ཚོད་སྤྲོས་དགོས།</a:t>
            </a:r>
            <a:endParaRPr lang="zh-CN" altLang="en-US" sz="1800" b="1" dirty="0">
              <a:solidFill>
                <a:schemeClr val="bg2">
                  <a:lumMod val="25000"/>
                </a:schemeClr>
              </a:solidFill>
              <a:latin typeface="藏研乌坚体" panose="01010100010101010101" pitchFamily="2" charset="0"/>
              <a:ea typeface="微软雅黑" panose="020B0503020204020204" pitchFamily="34" charset="-122"/>
              <a:cs typeface="藏研乌坚体" panose="01010100010101010101" pitchFamily="2" charset="0"/>
            </a:endParaRPr>
          </a:p>
          <a:p>
            <a:pPr>
              <a:buFontTx/>
              <a:buNone/>
            </a:pPr>
            <a:endParaRPr lang="zh-CN" altLang="en-US" sz="17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3439885" y="1839685"/>
            <a:ext cx="2268884" cy="353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7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3.5</a:t>
            </a:r>
            <a:r>
              <a:rPr lang="en-US" altLang="zh-CN" sz="17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×</a:t>
            </a:r>
            <a:r>
              <a:rPr lang="en-US" altLang="zh-CN" sz="17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3</a:t>
            </a:r>
            <a:r>
              <a:rPr lang="zh-CN" altLang="en-US" sz="17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＝</a:t>
            </a:r>
            <a:endParaRPr lang="zh-CN" altLang="en-US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770744" y="2786743"/>
            <a:ext cx="5486400" cy="17058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2181678" y="2968627"/>
            <a:ext cx="1347788" cy="12495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zh-CN" sz="1600" b="0" dirty="0">
                <a:latin typeface="Arial" panose="020B0604020202020204" pitchFamily="34" charset="0"/>
              </a:rPr>
              <a:t>    3.5</a:t>
            </a:r>
            <a:endParaRPr lang="zh-CN" altLang="en-US" sz="1600" b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10000"/>
              </a:spcBef>
            </a:pPr>
            <a:r>
              <a:rPr lang="en-US" altLang="zh-CN" sz="1600" b="0" dirty="0" smtClean="0">
                <a:latin typeface="Arial" panose="020B0604020202020204" pitchFamily="34" charset="0"/>
              </a:rPr>
              <a:t>3.5</a:t>
            </a:r>
            <a:endParaRPr lang="en-US" altLang="zh-CN" sz="1600" b="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30000"/>
              </a:spcBef>
            </a:pPr>
            <a:r>
              <a:rPr lang="en-US" altLang="zh-CN" sz="1600" b="0" dirty="0">
                <a:latin typeface="Arial" panose="020B0604020202020204" pitchFamily="34" charset="0"/>
              </a:rPr>
              <a:t>  </a:t>
            </a:r>
            <a:r>
              <a:rPr lang="en-US" altLang="zh-CN" sz="1600" b="0" dirty="0" smtClean="0">
                <a:latin typeface="Arial" panose="020B0604020202020204" pitchFamily="34" charset="0"/>
              </a:rPr>
              <a:t>+       3.5</a:t>
            </a:r>
            <a:endParaRPr lang="en-US" altLang="zh-CN" sz="1600" b="0" dirty="0" smtClean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30000"/>
              </a:spcBef>
            </a:pPr>
            <a:r>
              <a:rPr lang="en-US" altLang="zh-CN" sz="1600" dirty="0" smtClean="0">
                <a:latin typeface="Arial" panose="020B0604020202020204" pitchFamily="34" charset="0"/>
              </a:rPr>
              <a:t>10.5</a:t>
            </a:r>
            <a:endParaRPr lang="zh-CN" altLang="en-US" sz="1600" b="0" dirty="0">
              <a:latin typeface="Arial" panose="020B0604020202020204" pitchFamily="34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246766" y="3878491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200"/>
          </a:p>
        </p:txBody>
      </p:sp>
      <p:pic>
        <p:nvPicPr>
          <p:cNvPr id="18" name="Picture 3" descr="\\192.168.19.126\暑期课程开发需求池\资源需求及成品-资源中心\数学\实小-五年级-数学-人教\小数乘整数\资源生产-多媒体\10-风筝1-鲍博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1409700"/>
            <a:ext cx="965200" cy="96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923925" y="2054225"/>
            <a:ext cx="34147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སྒོར3.5དེ་སྒོར་ཟུར35ལ་རྩིས་ཆོག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藏研乌坚体" panose="01010100010101010101" pitchFamily="2" charset="0"/>
              <a:ea typeface="微软雅黑" panose="020B0503020204020204" pitchFamily="34" charset="-122"/>
              <a:cs typeface="藏研乌坚体" panose="01010100010101010101" pitchFamily="2" charset="0"/>
            </a:endParaRPr>
          </a:p>
        </p:txBody>
      </p:sp>
      <p:sp>
        <p:nvSpPr>
          <p:cNvPr id="35" name="Line 53"/>
          <p:cNvSpPr>
            <a:spLocks noChangeShapeType="1"/>
          </p:cNvSpPr>
          <p:nvPr/>
        </p:nvSpPr>
        <p:spPr bwMode="auto">
          <a:xfrm>
            <a:off x="3485216" y="2968625"/>
            <a:ext cx="14398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Line 61"/>
          <p:cNvSpPr>
            <a:spLocks noChangeShapeType="1"/>
          </p:cNvSpPr>
          <p:nvPr/>
        </p:nvSpPr>
        <p:spPr bwMode="auto">
          <a:xfrm flipH="1">
            <a:off x="3504360" y="3963334"/>
            <a:ext cx="1368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1509713" y="2743200"/>
            <a:ext cx="1844675" cy="15142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0" dirty="0"/>
              <a:t>   </a:t>
            </a:r>
            <a:r>
              <a:rPr lang="en-US" altLang="zh-CN" sz="2800" b="0" dirty="0" smtClean="0"/>
              <a:t>   </a:t>
            </a:r>
            <a:r>
              <a:rPr lang="en-US" altLang="zh-CN" sz="2800" b="0" dirty="0" smtClean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</a:t>
            </a:r>
            <a:r>
              <a:rPr lang="en-US" altLang="zh-CN" sz="2800" b="0" dirty="0" smtClean="0">
                <a:latin typeface="Arial" panose="020B0604020202020204" pitchFamily="34" charset="0"/>
              </a:rPr>
              <a:t>3.5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800" b="0" dirty="0" smtClean="0">
                <a:latin typeface="Arial" panose="020B0604020202020204" pitchFamily="34" charset="0"/>
              </a:rPr>
              <a:t>×         3</a:t>
            </a:r>
            <a:endParaRPr lang="en-US" altLang="zh-CN" sz="2800" b="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zh-CN" sz="2800" b="0" dirty="0" smtClean="0">
                <a:latin typeface="Arial" panose="020B0604020202020204" pitchFamily="34" charset="0"/>
              </a:rPr>
              <a:t>    </a:t>
            </a:r>
            <a:r>
              <a:rPr lang="en-US" altLang="zh-CN" sz="2800" b="0" dirty="0" smtClean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</a:t>
            </a:r>
            <a:r>
              <a:rPr lang="en-US" altLang="zh-CN" sz="2800" b="0" dirty="0" smtClean="0">
                <a:latin typeface="Arial" panose="020B0604020202020204" pitchFamily="34" charset="0"/>
              </a:rPr>
              <a:t>10.5</a:t>
            </a:r>
            <a:r>
              <a:rPr lang="zh-CN" altLang="en-US" sz="2800" b="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zh-CN" altLang="en-US" sz="28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 flipV="1">
            <a:off x="1788459" y="3715871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5065713" y="2728913"/>
            <a:ext cx="1844675" cy="15573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0" dirty="0"/>
              <a:t>  </a:t>
            </a:r>
            <a:r>
              <a:rPr lang="en-US" altLang="zh-CN" sz="2800" dirty="0" smtClean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སྒོར་</a:t>
            </a:r>
            <a:r>
              <a:rPr lang="en-US" altLang="zh-CN" sz="2800" dirty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ཟུར</a:t>
            </a:r>
            <a:r>
              <a:rPr lang="en-US" altLang="zh-CN" sz="2800" b="0" dirty="0" smtClean="0">
                <a:latin typeface="Arial" panose="020B0604020202020204" pitchFamily="34" charset="0"/>
              </a:rPr>
              <a:t>35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zh-CN" sz="2800" b="0" dirty="0" smtClean="0">
                <a:latin typeface="Arial" panose="020B0604020202020204" pitchFamily="34" charset="0"/>
              </a:rPr>
              <a:t>   ×       3</a:t>
            </a:r>
            <a:endParaRPr lang="en-US" altLang="zh-CN" sz="28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zh-CN" sz="2800" b="0" dirty="0"/>
              <a:t>  </a:t>
            </a:r>
            <a:r>
              <a:rPr lang="en-US" altLang="zh-CN" sz="2800" dirty="0" smtClean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སྒོརཟུར</a:t>
            </a:r>
            <a:r>
              <a:rPr lang="en-US" altLang="zh-CN" sz="2800" b="0" dirty="0" smtClean="0">
                <a:latin typeface="Arial" panose="020B0604020202020204" pitchFamily="34" charset="0"/>
              </a:rPr>
              <a:t>105</a:t>
            </a:r>
            <a:r>
              <a:rPr lang="zh-CN" altLang="en-US" sz="2800" b="0" dirty="0" smtClean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endParaRPr lang="zh-CN" altLang="en-US" sz="28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" name="Line 24"/>
          <p:cNvSpPr>
            <a:spLocks noChangeShapeType="1"/>
          </p:cNvSpPr>
          <p:nvPr/>
        </p:nvSpPr>
        <p:spPr bwMode="auto">
          <a:xfrm>
            <a:off x="5282268" y="3715871"/>
            <a:ext cx="1439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51" name="Picture 3" descr="\\192.168.19.126\多媒体部\通用素材\【暑期互动课堂】临时文件夹\数学\实小-五年级-数学-人教\小数乘整数\【3】【小天使（男）】【可】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8300" y="889000"/>
            <a:ext cx="1803400" cy="1803400"/>
          </a:xfrm>
          <a:prstGeom prst="rect">
            <a:avLst/>
          </a:prstGeom>
          <a:noFill/>
        </p:spPr>
      </p:pic>
      <p:pic>
        <p:nvPicPr>
          <p:cNvPr id="2052" name="Picture 4" descr="\\192.168.19.126\多媒体部\通用素材\【暑期互动课堂】临时文件夹\数学\实小-五年级-数学-人教\小数乘整数\11-想象泡-鲍博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8800" y="165100"/>
            <a:ext cx="2781300" cy="2781300"/>
          </a:xfrm>
          <a:prstGeom prst="rect">
            <a:avLst/>
          </a:prstGeom>
          <a:noFill/>
        </p:spPr>
      </p:pic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917575" y="1441450"/>
            <a:ext cx="31369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3.5×3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59338" y="889000"/>
            <a:ext cx="1858962" cy="4019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 smtClean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སྒོར་སྒོར་ཟུར་ལ་ཕབ་ནས་བརྩིས་ཆོག</a:t>
            </a:r>
            <a:endParaRPr lang="zh-CN" altLang="en-US" sz="1800" dirty="0">
              <a:latin typeface="藏研乌坚体" panose="01010100010101010101" pitchFamily="2" charset="0"/>
              <a:cs typeface="藏研乌坚体" panose="010101000101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35" grpId="0" animBg="1"/>
      <p:bldP spid="36" grpId="0" animBg="1"/>
      <p:bldP spid="38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3738562" y="1900464"/>
            <a:ext cx="16652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800" b="0">
                <a:latin typeface="Arial" panose="020B0604020202020204" pitchFamily="34" charset="0"/>
              </a:rPr>
              <a:t>×10</a:t>
            </a:r>
            <a:endParaRPr lang="zh-CN" altLang="en-US" sz="2800" b="0">
              <a:latin typeface="Arial" panose="020B0604020202020204" pitchFamily="34" charset="0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3740149" y="2891064"/>
            <a:ext cx="16652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800" b="0">
                <a:latin typeface="Arial" panose="020B0604020202020204" pitchFamily="34" charset="0"/>
              </a:rPr>
              <a:t>÷10</a:t>
            </a:r>
            <a:endParaRPr lang="zh-CN" altLang="en-US" sz="2800" b="0">
              <a:latin typeface="Arial" panose="020B0604020202020204" pitchFamily="34" charset="0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760537" y="1270227"/>
            <a:ext cx="29702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0">
                <a:latin typeface="Arial" panose="020B0604020202020204" pitchFamily="34" charset="0"/>
              </a:rPr>
              <a:t>3.5</a:t>
            </a:r>
            <a:r>
              <a:rPr lang="en-US" altLang="zh-CN" sz="2800" b="0"/>
              <a:t>×</a:t>
            </a:r>
            <a:r>
              <a:rPr lang="en-US" altLang="zh-CN" sz="2800" b="0">
                <a:latin typeface="Arial" panose="020B0604020202020204" pitchFamily="34" charset="0"/>
              </a:rPr>
              <a:t>3</a:t>
            </a:r>
            <a:r>
              <a:rPr lang="zh-CN" altLang="en-US" sz="2800" b="0"/>
              <a:t>＝</a:t>
            </a:r>
            <a:endParaRPr lang="en-US" altLang="zh-CN" sz="2800" b="0">
              <a:latin typeface="Arial" panose="020B0604020202020204" pitchFamily="34" charset="0"/>
            </a:endParaRP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1142171" y="4445227"/>
            <a:ext cx="634784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000" b="1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བསམ་གཞིགས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105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r>
              <a:rPr lang="en-US" altLang="zh-CN" sz="2000" b="1" dirty="0" smtClean="0">
                <a:solidFill>
                  <a:srgbClr val="FF0000"/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10</a:t>
            </a:r>
            <a:r>
              <a:rPr lang="en-US" altLang="zh-CN" sz="2000" b="1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”བྱེད་དགོས་པའི་རྒྱུ་མཚན་གང་ཡིན་ནམ།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藏研乌坚体" panose="01010100010101010101" pitchFamily="2" charset="0"/>
              <a:ea typeface="微软雅黑" panose="020B0503020204020204" pitchFamily="34" charset="-122"/>
              <a:cs typeface="藏研乌坚体" panose="01010100010101010101" pitchFamily="2" charset="0"/>
            </a:endParaRPr>
          </a:p>
        </p:txBody>
      </p:sp>
      <p:sp>
        <p:nvSpPr>
          <p:cNvPr id="19" name="Line 53"/>
          <p:cNvSpPr>
            <a:spLocks noChangeShapeType="1"/>
          </p:cNvSpPr>
          <p:nvPr/>
        </p:nvSpPr>
        <p:spPr bwMode="auto">
          <a:xfrm>
            <a:off x="3605212" y="2441802"/>
            <a:ext cx="19796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Line 61"/>
          <p:cNvSpPr>
            <a:spLocks noChangeShapeType="1"/>
          </p:cNvSpPr>
          <p:nvPr/>
        </p:nvSpPr>
        <p:spPr bwMode="auto">
          <a:xfrm flipH="1">
            <a:off x="3605212" y="3430814"/>
            <a:ext cx="19796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1949449" y="2170339"/>
            <a:ext cx="1347788" cy="154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zh-CN" sz="2800" b="0" dirty="0">
                <a:latin typeface="Arial" panose="020B0604020202020204" pitchFamily="34" charset="0"/>
              </a:rPr>
              <a:t>    3.5</a:t>
            </a:r>
            <a:endParaRPr lang="zh-CN" altLang="en-US" sz="2800" b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10000"/>
              </a:spcBef>
            </a:pPr>
            <a:r>
              <a:rPr lang="en-US" altLang="zh-CN" sz="2800" b="0" dirty="0">
                <a:latin typeface="Arial" panose="020B0604020202020204" pitchFamily="34" charset="0"/>
              </a:rPr>
              <a:t>×     3</a:t>
            </a:r>
            <a:endParaRPr lang="en-US" altLang="zh-CN" sz="2800" b="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30000"/>
              </a:spcBef>
            </a:pPr>
            <a:r>
              <a:rPr lang="en-US" altLang="zh-CN" sz="2800" b="0" dirty="0">
                <a:latin typeface="Arial" panose="020B0604020202020204" pitchFamily="34" charset="0"/>
              </a:rPr>
              <a:t>  10.5</a:t>
            </a:r>
            <a:endParaRPr lang="zh-CN" altLang="en-US" sz="2800" b="0" dirty="0">
              <a:latin typeface="Arial" panose="020B0604020202020204" pitchFamily="34" charset="0"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2039937" y="3205389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5719762" y="2170339"/>
            <a:ext cx="1303337" cy="154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zh-CN" sz="2800" b="0">
                <a:latin typeface="Arial" panose="020B0604020202020204" pitchFamily="34" charset="0"/>
              </a:rPr>
              <a:t>    35</a:t>
            </a:r>
            <a:endParaRPr lang="zh-CN" altLang="en-US" sz="2800" b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10000"/>
              </a:spcBef>
            </a:pPr>
            <a:r>
              <a:rPr lang="en-US" altLang="zh-CN" sz="2800" b="0">
                <a:latin typeface="Arial" panose="020B0604020202020204" pitchFamily="34" charset="0"/>
              </a:rPr>
              <a:t>×     3</a:t>
            </a:r>
            <a:endParaRPr lang="en-US" altLang="zh-CN" sz="2800" b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30000"/>
              </a:spcBef>
            </a:pPr>
            <a:r>
              <a:rPr lang="en-US" altLang="zh-CN" sz="2800" b="0">
                <a:latin typeface="Arial" panose="020B0604020202020204" pitchFamily="34" charset="0"/>
              </a:rPr>
              <a:t>  105</a:t>
            </a:r>
            <a:endParaRPr lang="zh-CN" altLang="en-US" sz="2800" b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5810249" y="3205389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3200399" y="1270227"/>
            <a:ext cx="25066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0" dirty="0">
                <a:latin typeface="Arial" panose="020B0604020202020204" pitchFamily="34" charset="0"/>
              </a:rPr>
              <a:t>10.5</a:t>
            </a:r>
            <a:r>
              <a:rPr lang="zh-CN" altLang="en-US" sz="2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0" dirty="0" smtClean="0"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</a:t>
            </a:r>
            <a:r>
              <a:rPr lang="zh-CN" altLang="en-US" sz="2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utoUpdateAnimBg="0"/>
      <p:bldP spid="19" grpId="0" animBg="1"/>
      <p:bldP spid="20" grpId="0" animBg="1"/>
      <p:bldP spid="22" grpId="0" animBg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" y="0"/>
            <a:ext cx="9144000" cy="5715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 bwMode="auto">
          <a:xfrm>
            <a:off x="783771" y="1142547"/>
            <a:ext cx="7649030" cy="3618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1141642" y="1517195"/>
            <a:ext cx="499046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       </a:t>
            </a: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6ཉོས་ན་སྒོར་ག་ཚོད་སྤྲོས་དགོས་སམ།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藏研乌坚体" panose="01010100010101010101" pitchFamily="2" charset="0"/>
              <a:ea typeface="微软雅黑" panose="020B0503020204020204" pitchFamily="34" charset="-122"/>
              <a:cs typeface="藏研乌坚体" panose="01010100010101010101" pitchFamily="2" charset="0"/>
            </a:endParaRPr>
          </a:p>
        </p:txBody>
      </p:sp>
      <p:pic>
        <p:nvPicPr>
          <p:cNvPr id="12" name="Picture 4" descr="\\192.168.19.126\暑期课程开发需求池\资源需求及成品-资源中心\数学\实小-五年级-数学-人教\小数乘整数\资源生产-多媒体\12-风筝2-鲍博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1065" y="1764554"/>
            <a:ext cx="1319188" cy="1465764"/>
          </a:xfrm>
          <a:prstGeom prst="rect">
            <a:avLst/>
          </a:prstGeom>
          <a:noFill/>
        </p:spPr>
      </p:pic>
      <p:pic>
        <p:nvPicPr>
          <p:cNvPr id="3075" name="Picture 3" descr="\\192.168.19.126\暑期课程开发需求池\资源需求及成品-资源中心\数学\实小-五年级-数学-人教\小数乘整数\资源生产-多媒体\12-风筝2-鲍博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8663" y="1350103"/>
            <a:ext cx="863600" cy="95955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925237" y="2605495"/>
            <a:ext cx="753034" cy="44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སྒོར</a:t>
            </a:r>
            <a:r>
              <a:rPr lang="en-US" altLang="zh-CN" sz="1800" dirty="0" smtClean="0">
                <a:solidFill>
                  <a:schemeClr val="tx1"/>
                </a:solidFill>
              </a:rPr>
              <a:t>4.6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783771" y="402793"/>
            <a:ext cx="1438835" cy="49754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1"/>
                </a:solidFill>
                <a:latin typeface="藏研乌坚体" panose="01010100010101010101" pitchFamily="2" charset="0"/>
                <a:ea typeface="藏研乌坚体" panose="01010100010101010101" pitchFamily="2" charset="0"/>
                <a:cs typeface="藏研乌坚体" panose="01010100010101010101" pitchFamily="2" charset="0"/>
              </a:rPr>
              <a:t>སྦྱོངས་ཤིག</a:t>
            </a:r>
            <a:endParaRPr lang="zh-CN" altLang="en-US" sz="2000" dirty="0">
              <a:solidFill>
                <a:schemeClr val="accent1"/>
              </a:solidFill>
              <a:latin typeface="藏研乌坚体" panose="01010100010101010101" pitchFamily="2" charset="0"/>
              <a:cs typeface="藏研乌坚体" panose="010101000101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1585</Words>
  <Application>WPS 演示</Application>
  <PresentationFormat>全屏显示(16:10)</PresentationFormat>
  <Paragraphs>181</Paragraphs>
  <Slides>16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藏研乌坚体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246</cp:revision>
  <dcterms:created xsi:type="dcterms:W3CDTF">2015-07-13T08:40:00Z</dcterms:created>
  <dcterms:modified xsi:type="dcterms:W3CDTF">2018-09-17T01:45:54Z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2052-10.1.0.7311</vt:lpwstr>
  </property>
</Properties>
</file>