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6" r:id="rId4"/>
    <p:sldId id="287" r:id="rId5"/>
    <p:sldId id="286" r:id="rId6"/>
    <p:sldId id="268" r:id="rId7"/>
    <p:sldId id="288" r:id="rId8"/>
    <p:sldId id="289" r:id="rId9"/>
    <p:sldId id="276" r:id="rId10"/>
    <p:sldId id="290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0949"/>
    <a:srgbClr val="FAC32B"/>
    <a:srgbClr val="FF94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4570" autoAdjust="0"/>
  </p:normalViewPr>
  <p:slideViewPr>
    <p:cSldViewPr snapToGrid="0">
      <p:cViewPr varScale="1">
        <p:scale>
          <a:sx n="107" d="100"/>
          <a:sy n="107" d="100"/>
        </p:scale>
        <p:origin x="-468" y="-96"/>
      </p:cViewPr>
      <p:guideLst>
        <p:guide orient="horz" pos="22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88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96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5410-B4C5-44D1-AC7B-436F38C78D63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DDA8-C5AE-4FFB-A22A-E402667F77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DA87-30E1-4652-9805-D15E4B8D7F32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724F-40BE-4FF5-B90C-23BFBC284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C724F-40BE-4FF5-B90C-23BFBC284A4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912076" y="6110249"/>
            <a:ext cx="6096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00">
                <a:solidFill>
                  <a:srgbClr val="050949"/>
                </a:solidFill>
              </a:rPr>
              <a:t>感谢您下载平台上提供的</a:t>
            </a:r>
            <a:r>
              <a:rPr lang="en-US" altLang="zh-CN" sz="100">
                <a:solidFill>
                  <a:srgbClr val="050949"/>
                </a:solidFill>
              </a:rPr>
              <a:t>PPT</a:t>
            </a:r>
            <a:r>
              <a:rPr lang="zh-CN" altLang="en-US" sz="100">
                <a:solidFill>
                  <a:srgbClr val="050949"/>
                </a:solidFill>
              </a:rPr>
              <a:t>作品，为了您和熊猫办公以及原创作者的利益，请勿复制、传播、销售，否则将承担法律责任！</a:t>
            </a:r>
          </a:p>
          <a:p>
            <a:r>
              <a:rPr lang="zh-CN" altLang="en-US" sz="100">
                <a:solidFill>
                  <a:srgbClr val="050949"/>
                </a:solidFill>
              </a:rPr>
              <a:t>熊猫办公将对作品进行维权，按照传播下载次数进行十倍的索取赔偿！</a:t>
            </a:r>
          </a:p>
          <a:p>
            <a:r>
              <a:rPr lang="en-US" altLang="zh-CN" sz="100">
                <a:solidFill>
                  <a:srgbClr val="050949"/>
                </a:solidFill>
              </a:rPr>
              <a:t>www.tukuppt.com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18"/>
            <a:ext cx="12206288" cy="6849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2912076" y="6110249"/>
            <a:ext cx="6096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</a:rPr>
              <a:t>感谢您下载平台上提供的</a:t>
            </a:r>
            <a:r>
              <a:rPr lang="en-US" altLang="zh-CN" sz="100">
                <a:solidFill>
                  <a:schemeClr val="bg1"/>
                </a:solidFill>
              </a:rPr>
              <a:t>PPT</a:t>
            </a:r>
            <a:r>
              <a:rPr lang="zh-CN" altLang="en-US" sz="100">
                <a:solidFill>
                  <a:schemeClr val="bg1"/>
                </a:solidFill>
              </a:rPr>
              <a:t>作品，为了您和熊猫办公以及原创作者的利益，请勿复制、传播、销售，否则将承担法律责任！</a:t>
            </a:r>
          </a:p>
          <a:p>
            <a:r>
              <a:rPr lang="zh-CN" altLang="en-US" sz="100">
                <a:solidFill>
                  <a:schemeClr val="bg1"/>
                </a:solidFill>
              </a:rPr>
              <a:t>熊猫办公将对作品进行维权，按照传播下载次数进行十倍的索取赔偿！</a:t>
            </a:r>
          </a:p>
          <a:p>
            <a:r>
              <a:rPr lang="en-US" altLang="zh-CN" sz="100">
                <a:solidFill>
                  <a:schemeClr val="bg1"/>
                </a:solidFill>
              </a:rPr>
              <a:t>www.tukuppt.com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67"/>
          <a:stretch>
            <a:fillRect/>
          </a:stretch>
        </p:blipFill>
        <p:spPr>
          <a:xfrm>
            <a:off x="1971473" y="2985237"/>
            <a:ext cx="8249054" cy="3647871"/>
          </a:xfrm>
          <a:prstGeom prst="rect">
            <a:avLst/>
          </a:prstGeom>
          <a:effectLst>
            <a:glow rad="368300">
              <a:srgbClr val="FFFF00"/>
            </a:glow>
            <a:reflection endPos="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4313027" y="6271604"/>
            <a:ext cx="35659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FFFF00"/>
                </a:solidFill>
              </a:rPr>
              <a:t>2022.12.16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3057" y="586396"/>
            <a:ext cx="8784590" cy="2760345"/>
          </a:xfrm>
          <a:prstGeom prst="rect">
            <a:avLst/>
          </a:prstGeom>
          <a:effectLst>
            <a:glow rad="228600">
              <a:srgbClr val="002060"/>
            </a:glo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57989" y="1602568"/>
            <a:ext cx="2810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>
                <a:solidFill>
                  <a:srgbClr val="FF0000"/>
                </a:solidFill>
                <a:latin typeface="HIMALAYA-B" panose="01010100010101010101" pitchFamily="2" charset="0"/>
                <a:ea typeface="叶根友毛笔行书简体" panose="02010601030101010101" pitchFamily="2" charset="-122"/>
                <a:cs typeface="HIMALAYA-B" panose="01010100010101010101" pitchFamily="2" charset="0"/>
              </a:rPr>
              <a:t>རྗེས་སུ</a:t>
            </a:r>
            <a:r>
              <a:rPr lang="en-US" altLang="zh-CN" sz="8800" dirty="0">
                <a:solidFill>
                  <a:srgbClr val="FF0000"/>
                </a:solidFill>
                <a:latin typeface="HIMALAYA-B" panose="01010100010101010101" pitchFamily="2" charset="0"/>
                <a:ea typeface="叶根友毛笔行书简体" panose="02010601030101010101" pitchFamily="2" charset="-122"/>
                <a:cs typeface="HIMALAYA-B" panose="01010100010101010101" pitchFamily="2" charset="0"/>
              </a:rPr>
              <a:t>་</a:t>
            </a:r>
            <a:endParaRPr lang="zh-CN" altLang="en-US" sz="8800" dirty="0">
              <a:solidFill>
                <a:srgbClr val="FF0000"/>
              </a:solidFill>
              <a:latin typeface="HIMALAYA-B" panose="01010100010101010101" pitchFamily="2" charset="0"/>
              <a:ea typeface="叶根友毛笔行书简体" panose="02010601030101010101" pitchFamily="2" charset="-122"/>
              <a:cs typeface="HIMALAYA-B" panose="01010100010101010101" pitchFamily="2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774" y="1614868"/>
            <a:ext cx="1730843" cy="17308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60318" y="3319936"/>
            <a:ext cx="3886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མཇལ་ཡོང</a:t>
            </a:r>
            <a:r>
              <a:rPr lang="en-US" altLang="zh-CN" sz="72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་།</a:t>
            </a:r>
            <a:endParaRPr lang="zh-CN" altLang="en-US" sz="7200" dirty="0">
              <a:solidFill>
                <a:srgbClr val="00B050"/>
              </a:solidFill>
              <a:latin typeface="HIMALAYA-B" panose="01010100010101010101" pitchFamily="2" charset="0"/>
              <a:ea typeface="叶根友毛笔行书简体" panose="02010601030101010101" pitchFamily="2" charset="-122"/>
              <a:cs typeface="HIMALAYA-B" panose="01010100010101010101" pitchFamily="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51222" y="6225333"/>
            <a:ext cx="35659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FFFF00"/>
                </a:solidFill>
              </a:rPr>
              <a:t>2022.12.16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440" y="808139"/>
            <a:ext cx="3412267" cy="606221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0"/>
            <a:ext cx="1050318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དང་པོ།</a:t>
            </a:r>
            <a:endParaRPr lang="zh-CN" altLang="en-US" sz="2800" b="1" dirty="0">
              <a:solidFill>
                <a:srgbClr val="00B050"/>
              </a:solidFill>
              <a:latin typeface="HIMALAYA-B" panose="01010100010101010101" pitchFamily="2" charset="0"/>
              <a:cs typeface="HIMALAYA-B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04" y="565911"/>
            <a:ext cx="450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སྡེ་ཚན་བདུན་པའི་ངོ་སྤྲོད་ཡི་གེ།</a:t>
            </a:r>
            <a:endParaRPr lang="zh-CN" altLang="en-US" sz="3600" b="1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60112" y="1390840"/>
            <a:ext cx="480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4000" b="1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གཅིག</a:t>
            </a:r>
            <a:r>
              <a:rPr lang="zh-CN" altLang="en-US" sz="4000" b="1" dirty="0">
                <a:solidFill>
                  <a:srgbClr val="00B050"/>
                </a:solidFill>
                <a:latin typeface="HIMALAYA-B" panose="01010100010101010101" pitchFamily="2" charset="0"/>
                <a:ea typeface="微软雅黑" panose="020B0503020204020204" pitchFamily="34" charset="-122"/>
                <a:cs typeface="HIMALAYA-B" panose="01010100010101010101" pitchFamily="2" charset="0"/>
              </a:rPr>
              <a:t>  </a:t>
            </a:r>
            <a:r>
              <a:rPr lang="en-US" altLang="zh-CN" sz="4000" b="1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ངོ་སྤྲོད་ཡི་གེའི་གོ་དོན།</a:t>
            </a:r>
            <a:endParaRPr lang="zh-CN" altLang="en-US" sz="4000" b="1" dirty="0">
              <a:solidFill>
                <a:srgbClr val="00B050"/>
              </a:solidFill>
              <a:latin typeface="HIMALAYA-B" panose="01010100010101010101" pitchFamily="2" charset="0"/>
              <a:ea typeface="微软雅黑" panose="020B0503020204020204" pitchFamily="34" charset="-122"/>
              <a:cs typeface="HIMALAYA-B" panose="01010100010101010101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32182" y="2197318"/>
            <a:ext cx="471607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76190" y="2723345"/>
            <a:ext cx="936171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     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་ནི་རང་ལས་ཁུངས་སམ་ཚོགས་པའི་མི་དང་ལས་ཁུངས་གཞན་ནམ་མི་སྒེར་བར་ཕན་ཚུན་ལས་དོན་སྐོར་འབྲེལ་གཏུག་བྱེད་པ་དང་།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黑体" pitchFamily="49" charset="-122"/>
                <a:cs typeface="HIMALAYA-B" panose="01010100010101010101" pitchFamily="2" charset="0"/>
              </a:rPr>
              <a:t>    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གནས་ཚུལ་ཤེས་རྟོགས་བྱེད་པ།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黑体" pitchFamily="49" charset="-122"/>
                <a:cs typeface="HIMALAYA-B" panose="01010100010101010101" pitchFamily="2" charset="0"/>
              </a:rPr>
              <a:t>    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ཚོགས་འདུ་སོགས་སྤྱི་ཚོགས་ཀྱི་བྱེད་སྒོ་ཁག་ནང་དུ་ཞུགས་པ་བཅས་མི་མངག་གཏོང་བྱེད་སྐབས་སུ་མཚམས་སྦྱོར་བྱེད་པའི་ཡིག་རིགས་ལ་ཟེར།</a:t>
            </a:r>
            <a:endParaRPr lang="zh-CN" altLang="en-US" sz="2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1862">
            <a:off x="-336712" y="2119497"/>
            <a:ext cx="3993647" cy="49909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44591" y="1534171"/>
            <a:ext cx="4154905" cy="5131325"/>
          </a:xfrm>
          <a:prstGeom prst="rect">
            <a:avLst/>
          </a:prstGeom>
          <a:effectLst>
            <a:glow rad="761149">
              <a:srgbClr val="C00000"/>
            </a:glow>
          </a:effectLst>
        </p:spPr>
      </p:pic>
      <p:sp>
        <p:nvSpPr>
          <p:cNvPr id="6" name="文本框 5"/>
          <p:cNvSpPr txBox="1"/>
          <p:nvPr/>
        </p:nvSpPr>
        <p:spPr>
          <a:xfrm>
            <a:off x="0" y="0"/>
            <a:ext cx="66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གཉིས</a:t>
            </a:r>
            <a:r>
              <a:rPr lang="en-US" altLang="zh-CN" sz="40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r>
              <a:rPr lang="zh-CN" altLang="en-US" sz="4000" b="1" dirty="0">
                <a:solidFill>
                  <a:srgbClr val="FF0000"/>
                </a:solidFill>
                <a:latin typeface="HIMALAYA-B" panose="01010100010101010101" pitchFamily="2" charset="0"/>
                <a:ea typeface="楷体" panose="02010609060101010101" pitchFamily="49" charset="-122"/>
                <a:cs typeface="HIMALAYA-B" panose="01010100010101010101" pitchFamily="2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ངོ་སྤྲོད་ཡི་གེའི་འབྲི་སྟངས</a:t>
            </a:r>
            <a:r>
              <a:rPr lang="en-US" altLang="zh-CN" sz="40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b="1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2697" y="1316457"/>
            <a:ext cx="577189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    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༡</a:t>
            </a:r>
            <a:r>
              <a:rPr lang="zh-CN" altLang="en-US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</a:t>
            </a: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འབྲི་ཤོག་གི་ཐིག་ཕྲེང་དང་པོའི་དཀྱིལ་དུ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</a:t>
            </a:r>
            <a:r>
              <a:rPr lang="zh-CN" altLang="en-US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“</a:t>
            </a: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</a:t>
            </a:r>
            <a:r>
              <a:rPr lang="zh-CN" altLang="en-US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”</a:t>
            </a: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ཞེས་ཡི་གེ་ཅུང་ཆེ་བ་ཞིག་འབྲི་དགོས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4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2697" y="4896789"/>
            <a:ext cx="57718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ཁ་བྱང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་།</a:t>
            </a:r>
            <a:endParaRPr lang="zh-CN" altLang="en-US" sz="24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7407" y="5750869"/>
            <a:ext cx="1462474" cy="1551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673" y="335902"/>
            <a:ext cx="9535886" cy="6329594"/>
          </a:xfrm>
          <a:prstGeom prst="rect">
            <a:avLst/>
          </a:prstGeom>
          <a:effectLst>
            <a:glow rad="1695542">
              <a:srgbClr val="FF000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202672" y="0"/>
            <a:ext cx="2989328" cy="6858000"/>
          </a:xfrm>
          <a:prstGeom prst="rect">
            <a:avLst/>
          </a:prstGeom>
          <a:effectLst>
            <a:glow rad="341675">
              <a:srgbClr val="050949"/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2925" y="14261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  <p:sp>
        <p:nvSpPr>
          <p:cNvPr id="6" name="文本框 5"/>
          <p:cNvSpPr txBox="1"/>
          <p:nvPr/>
        </p:nvSpPr>
        <p:spPr>
          <a:xfrm>
            <a:off x="0" y="123109"/>
            <a:ext cx="6630597" cy="707886"/>
          </a:xfrm>
          <a:prstGeom prst="rect">
            <a:avLst/>
          </a:prstGeom>
          <a:noFill/>
          <a:effectLst>
            <a:glow rad="589389">
              <a:srgbClr val="FFFF00">
                <a:alpha val="82382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ངོ་སྤྲོད་ཡི་གེའི་འབྲི་སྟངས</a:t>
            </a:r>
            <a:r>
              <a:rPr lang="en-US" altLang="zh-CN" sz="40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b="1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4973" y="1497889"/>
            <a:ext cx="7277699" cy="2516073"/>
          </a:xfrm>
          <a:prstGeom prst="rect">
            <a:avLst/>
          </a:prstGeom>
          <a:noFill/>
          <a:effectLst>
            <a:glow>
              <a:srgbClr val="FF0000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    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༢</a:t>
            </a:r>
            <a:r>
              <a:rPr lang="zh-CN" altLang="en-US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ེ་རྗེས་འབེབས་གཅིག་བླངས་ཏེ་སྟོང་ཆ་མ་བཞག་པར་ངོ་སྤྲོད་ཡི་གེ་འབྲི་ཡུལ་གྱི་ལས་ཁུངས་སམ་འགན་ཁུར་བའི་མཚན་བརྗོད་དགོས</a:t>
            </a:r>
            <a:r>
              <a:rPr lang="en-US" altLang="zh-CN" sz="3600" dirty="0"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400" dirty="0"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2297" y="4933071"/>
            <a:ext cx="57718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ངོ་སྤྲོད་ཡི་གེ་འབྲི་ཡུལ་གྱི་མིང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་།</a:t>
            </a:r>
            <a:endParaRPr lang="zh-CN" altLang="en-US" sz="24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526" y="6008914"/>
            <a:ext cx="4154593" cy="158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673" y="335902"/>
            <a:ext cx="9535886" cy="6522098"/>
          </a:xfrm>
          <a:prstGeom prst="rect">
            <a:avLst/>
          </a:prstGeom>
          <a:effectLst>
            <a:glow rad="1695542">
              <a:srgbClr val="FFFF0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740">
            <a:off x="8660997" y="4501513"/>
            <a:ext cx="3674718" cy="22035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18039" y="1169426"/>
            <a:ext cx="99739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༣</a:t>
            </a:r>
            <a:r>
              <a:rPr lang="zh-CN" altLang="en-US" sz="32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ེ་ནས་ཡང་བསྐྱར་འབེགས་གཅིག་བླངས་ཏེ་ཚེག་ཁྱིམ་གཉིས་ཀྱི་སྟོང་པ་བཞག་ནས་དངོས་གཞིའི་ནང་དོན་ཁག་འབྲི་དགོས།</a:t>
            </a:r>
            <a:r>
              <a:rPr lang="zh-CN" altLang="en-US" sz="3200" dirty="0">
                <a:solidFill>
                  <a:srgbClr val="FFFF00"/>
                </a:solidFill>
                <a:latin typeface="HIMALAYA-B" panose="01010100010101010101" pitchFamily="2" charset="0"/>
                <a:ea typeface="楷体" panose="02010609060101010101" pitchFamily="49" charset="-122"/>
                <a:cs typeface="HIMALAYA-B" panose="01010100010101010101" pitchFamily="2" charset="0"/>
              </a:rPr>
              <a:t> </a:t>
            </a:r>
            <a:endParaRPr lang="zh-CN" altLang="en-US" sz="28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47913"/>
            <a:ext cx="66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ངོ་སྤྲོད་ཡི་གེའི་འབྲི་སྟངས</a:t>
            </a:r>
            <a:r>
              <a:rPr lang="en-US" altLang="zh-CN" sz="40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b="1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8400" y="2544736"/>
            <a:ext cx="955765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</a:t>
            </a:r>
            <a:r>
              <a:rPr lang="en-US" altLang="zh-CN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ངོ་སྤྲོད་བྱ་དགོས་པའི་མིའི་མིང་དང་།</a:t>
            </a:r>
            <a:r>
              <a:rPr lang="zh-CN" altLang="en-US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</a:t>
            </a:r>
            <a:r>
              <a:rPr lang="en-US" altLang="zh-CN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ཁ་གྲངས།</a:t>
            </a:r>
            <a:r>
              <a:rPr lang="zh-CN" altLang="en-US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</a:t>
            </a:r>
            <a:r>
              <a:rPr lang="en-US" altLang="zh-CN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གནས་འབབས།</a:t>
            </a:r>
            <a:endParaRPr lang="zh-CN" altLang="en-US" sz="2800" dirty="0">
              <a:solidFill>
                <a:srgbClr val="00B05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38399" y="3308507"/>
            <a:ext cx="9557655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</a:t>
            </a:r>
            <a:r>
              <a:rPr lang="en-US" altLang="zh-CN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འབྲེལ་བ་བྱ་རྒྱུའི་དོན་དང་།</a:t>
            </a:r>
            <a:r>
              <a:rPr lang="zh-CN" altLang="en-US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</a:t>
            </a:r>
            <a:r>
              <a:rPr lang="en-US" altLang="zh-CN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འབྲེལ་གཏུག་བྱ་ཡུལ་ལ་བཏོན་པའི་རེ་འདུན་སོགས་ཁ་གསལ་གནད་བསྡུས་ཀྱིས་བྲིས་རྗེས།</a:t>
            </a:r>
            <a:endParaRPr lang="zh-CN" altLang="en-US" sz="2800" dirty="0">
              <a:solidFill>
                <a:srgbClr val="00B05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38399" y="4576074"/>
            <a:ext cx="955765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</a:t>
            </a:r>
            <a:r>
              <a:rPr lang="en-US" altLang="zh-CN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 err="1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གུས་པའམ་རེ་སྨོན་མཚོན་པའི་ཚིག་གིས་མཚམས་སྦྱོར་དགོས</a:t>
            </a:r>
            <a:r>
              <a:rPr lang="en-US" altLang="zh-CN" sz="28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800" dirty="0">
              <a:solidFill>
                <a:srgbClr val="00B05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0703" y="2481357"/>
            <a:ext cx="14976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དེ་བདེན</a:t>
            </a:r>
            <a:r>
              <a:rPr lang="en-US" altLang="zh-CN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པ་བདེན་ཐུབ་ཀྱི</a:t>
            </a:r>
            <a:r>
              <a:rPr lang="en-US" altLang="zh-CN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སྒོ་ནས</a:t>
            </a:r>
            <a:r>
              <a:rPr lang="en-US" altLang="zh-CN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10053" y="5603279"/>
            <a:ext cx="57718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དངོས་གཞིའི་ནང་དོན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4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3526" y="6528443"/>
            <a:ext cx="2899388" cy="181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673" y="335902"/>
            <a:ext cx="9535886" cy="6374184"/>
          </a:xfrm>
          <a:prstGeom prst="rect">
            <a:avLst/>
          </a:prstGeom>
          <a:effectLst>
            <a:glow rad="1695542">
              <a:srgbClr val="7030A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10" grpId="0"/>
      <p:bldP spid="12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542894" y="3125835"/>
            <a:ext cx="3649105" cy="3631227"/>
          </a:xfrm>
          <a:prstGeom prst="rect">
            <a:avLst/>
          </a:prstGeom>
          <a:effectLst>
            <a:glow rad="426554">
              <a:srgbClr val="00B0F0"/>
            </a:glow>
          </a:effectLst>
        </p:spPr>
      </p:pic>
      <p:sp>
        <p:nvSpPr>
          <p:cNvPr id="7" name="矩形 6"/>
          <p:cNvSpPr/>
          <p:nvPr/>
        </p:nvSpPr>
        <p:spPr>
          <a:xfrm>
            <a:off x="2218039" y="1169426"/>
            <a:ext cx="9973961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楷体" panose="02010609060101010101" pitchFamily="49" charset="-122"/>
                <a:cs typeface="HIMALAYA-B" panose="01010100010101010101" pitchFamily="2" charset="0"/>
              </a:rPr>
              <a:t>     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༤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ེ་ནས་སླར་ཡང་འབེགས་གཅིག་བླངས་ཏེ་འབྲི་ཤོག་གི་གཡས་གཤམ་དུ་གུས་འདུད་དང་སྦྲགས་ངོ་སྤྲོད་ཡི་གེ་འབྲི་མཁན་གྱི་ལས་ཁུངས་སམ་མི་སྒེར་གྱི་མིང་བྲིས་རྗེས།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</a:t>
            </a: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གཤམ་འོག་ཏུ་ལོ་ཟླ་ཚེས་གྲངས་བཅས་གསལ་པོར་འབྲི་དགོས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      </a:t>
            </a: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གལ་ཏེ་ལས་ཁུངས་ཀྱི་ངོ་སྤྲོད་ཡི་གེ་ཡིན་ཚེ་ཐམ་ག་རྒྱག་དགོས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楷体" panose="02010609060101010101" pitchFamily="49" charset="-122"/>
                <a:cs typeface="HIMALAYA-B" panose="01010100010101010101" pitchFamily="2" charset="0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147913"/>
            <a:ext cx="66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ངོ་སྤྲོད་ཡི་གེའི་འབྲི་སྟངས</a:t>
            </a:r>
            <a:r>
              <a:rPr lang="en-US" altLang="zh-CN" sz="40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b="1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300" y="5492433"/>
            <a:ext cx="108331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གུས་འདུད་དང་བཅས་ངོ་སྤྲོད་ཡི་གེ་འབྲི་མཁན་གྱི་མིང་དང་ལོ་ཟླ་ཚེས་གྲངས།</a:t>
            </a:r>
            <a:endParaRPr lang="zh-CN" altLang="en-US" sz="36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0700" y="6520180"/>
            <a:ext cx="103505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673" y="335902"/>
            <a:ext cx="9535886" cy="6229997"/>
          </a:xfrm>
          <a:prstGeom prst="rect">
            <a:avLst/>
          </a:prstGeom>
          <a:effectLst>
            <a:glow rad="1695542">
              <a:srgbClr val="00B050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22050" y="3332632"/>
            <a:ext cx="4069950" cy="3525368"/>
          </a:xfrm>
          <a:prstGeom prst="rect">
            <a:avLst/>
          </a:prstGeom>
          <a:effectLst>
            <a:glow rad="316603">
              <a:srgbClr val="00B0F0"/>
            </a:glow>
          </a:effectLst>
        </p:spPr>
      </p:pic>
      <p:sp>
        <p:nvSpPr>
          <p:cNvPr id="7" name="矩形 6"/>
          <p:cNvSpPr/>
          <p:nvPr/>
        </p:nvSpPr>
        <p:spPr>
          <a:xfrm>
            <a:off x="1643616" y="2200462"/>
            <a:ext cx="997396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楷体" panose="02010609060101010101" pitchFamily="49" charset="-122"/>
                <a:cs typeface="HIMALAYA-B" panose="01010100010101010101" pitchFamily="2" charset="0"/>
              </a:rPr>
              <a:t>     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༥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མཐར་འབྲི་ཤོག་གི་གཡོན་དུ་ངོ་སྤྲོད་ཡི་གེའི་གོ་ཆོད་པའི་དུས་ཚོད་འབྲི་དགོས།</a:t>
            </a:r>
            <a:r>
              <a:rPr lang="zh-CN" altLang="en-US" sz="2800" dirty="0">
                <a:solidFill>
                  <a:srgbClr val="FFFF00"/>
                </a:solidFill>
                <a:latin typeface="HIMALAYA-B" panose="01010100010101010101" pitchFamily="2" charset="0"/>
                <a:ea typeface="楷体" panose="02010609060101010101" pitchFamily="49" charset="-122"/>
                <a:cs typeface="HIMALAYA-B" panose="01010100010101010101" pitchFamily="2" charset="0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147913"/>
            <a:ext cx="66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ངོ་སྤྲོད་ཡི་གེའི་འབྲི་སྟངས</a:t>
            </a:r>
            <a:r>
              <a:rPr lang="en-US" altLang="zh-CN" sz="4000" b="1" dirty="0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b="1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4900" y="5492433"/>
            <a:ext cx="78185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ངོ་སྤྲོད་ཡི་གེའི་གོ་ཆོད་པའི་དུས་ཚོད</a:t>
            </a:r>
            <a:r>
              <a:rPr lang="en-US" altLang="zh-CN" sz="36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36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434" y="6452263"/>
            <a:ext cx="7071965" cy="100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061" y="335902"/>
            <a:ext cx="10365846" cy="6217298"/>
          </a:xfrm>
          <a:prstGeom prst="rect">
            <a:avLst/>
          </a:prstGeom>
          <a:effectLst>
            <a:glow rad="1695542">
              <a:schemeClr val="accent6">
                <a:lumMod val="75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25" y="-138139"/>
            <a:ext cx="4850765" cy="774700"/>
          </a:xfrm>
          <a:prstGeom prst="rect">
            <a:avLst/>
          </a:prstGeom>
          <a:effectLst>
            <a:glow>
              <a:srgbClr val="FF0000"/>
            </a:glow>
          </a:effectLst>
        </p:spPr>
      </p:pic>
      <p:sp>
        <p:nvSpPr>
          <p:cNvPr id="3" name="文本框 2"/>
          <p:cNvSpPr txBox="1"/>
          <p:nvPr/>
        </p:nvSpPr>
        <p:spPr>
          <a:xfrm>
            <a:off x="-1" y="0"/>
            <a:ext cx="1349829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གསུམ</a:t>
            </a:r>
            <a:r>
              <a:rPr lang="en-US" altLang="zh-CN" sz="4000" b="1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b="1" dirty="0">
              <a:solidFill>
                <a:srgbClr val="00B050"/>
              </a:solidFill>
              <a:latin typeface="HIMALAYA-B" panose="01010100010101010101" pitchFamily="2" charset="0"/>
              <a:cs typeface="HIMALAYA-B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828" y="13943"/>
            <a:ext cx="6645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ཤེས་བྱ་སྲ་གཏན་དང་སྦྱངས་གཞི་བཀོད་སྒྲིག</a:t>
            </a:r>
            <a:endParaRPr lang="zh-CN" altLang="en-US" sz="4000" dirty="0">
              <a:solidFill>
                <a:srgbClr val="FF00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3706" y="991014"/>
            <a:ext cx="4441589" cy="4441589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40924" y="1757092"/>
            <a:ext cx="3390900" cy="2064774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18717" y="175709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Forte" panose="03060902040502070203" pitchFamily="66" charset="0"/>
              </a:rPr>
              <a:t>01</a:t>
            </a:r>
            <a:endParaRPr lang="zh-CN" altLang="en-US" sz="3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6256" y="2527869"/>
            <a:ext cx="212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ཁ་བྱང་།</a:t>
            </a:r>
            <a:endParaRPr lang="zh-CN" altLang="en-US" sz="28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912376" y="1757092"/>
            <a:ext cx="3390900" cy="2064774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30107" y="16888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Forte" panose="03060902040502070203" pitchFamily="66" charset="0"/>
              </a:rPr>
              <a:t>02</a:t>
            </a:r>
            <a:endParaRPr lang="zh-CN" altLang="en-US" sz="3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74451" y="2286452"/>
            <a:ext cx="2512482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ངོ་སྤྲོད་ཡི་གེ་འབྲི་ཡུལ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གྱི་མིང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་།</a:t>
            </a:r>
            <a:endParaRPr lang="zh-CN" altLang="en-US" sz="20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66505" y="4320280"/>
            <a:ext cx="3390900" cy="2064774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83059" y="427814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Forte" panose="03060902040502070203" pitchFamily="66" charset="0"/>
              </a:rPr>
              <a:t>03</a:t>
            </a:r>
            <a:endParaRPr lang="zh-CN" altLang="en-US" sz="3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6214" y="4926415"/>
            <a:ext cx="212283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དངོས་གཞིའི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ནང་དོན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8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4410164" y="4611895"/>
            <a:ext cx="3390900" cy="2200459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774701" y="451162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Forte" panose="03060902040502070203" pitchFamily="66" charset="0"/>
              </a:rPr>
              <a:t>04</a:t>
            </a:r>
            <a:endParaRPr lang="zh-CN" altLang="en-US" sz="3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55851" y="4834890"/>
            <a:ext cx="322480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གུས་འདུད་དང་བཅས་ངོ་སྤྲོད་ཡི་གེ་འབྲི་མཁན་གྱི་མིང་དང་ལོ་ཟླ་ཚེས་གྲངས།</a:t>
            </a:r>
            <a:endParaRPr lang="zh-CN" altLang="en-US" sz="28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6607" y="968151"/>
            <a:ext cx="952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ངོ་སྤྲོད་ཡི་གེ་འབྲི་སྐབས་ཚང་དགོས་པ་གང་དག་ཡོད་དམ</a:t>
            </a:r>
            <a:r>
              <a:rPr lang="en-US" altLang="zh-CN" sz="4000" dirty="0">
                <a:solidFill>
                  <a:srgbClr val="00B05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4000" dirty="0">
              <a:solidFill>
                <a:srgbClr val="00B05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  <p:sp>
        <p:nvSpPr>
          <p:cNvPr id="9" name="矩形: 圆角 17"/>
          <p:cNvSpPr/>
          <p:nvPr/>
        </p:nvSpPr>
        <p:spPr>
          <a:xfrm>
            <a:off x="8442805" y="4341640"/>
            <a:ext cx="3390900" cy="2064774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795355" y="43480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Forte" panose="03060902040502070203" pitchFamily="66" charset="0"/>
              </a:rPr>
              <a:t>05</a:t>
            </a:r>
            <a:endParaRPr lang="zh-CN" altLang="en-US" sz="32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2805" y="4939235"/>
            <a:ext cx="3224807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ངོ་སྤྲོད་ཡི་གེའི་གོ་ཆོད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་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པའི་དུས་ཚོད</a:t>
            </a:r>
            <a:r>
              <a:rPr lang="en-US" altLang="zh-CN" sz="2800" dirty="0">
                <a:solidFill>
                  <a:srgbClr val="FFFF00"/>
                </a:solidFill>
                <a:latin typeface="HIMALAYA-B" panose="01010100010101010101" pitchFamily="2" charset="0"/>
                <a:ea typeface="HIMALAYA-B" panose="01010100010101010101" pitchFamily="2" charset="0"/>
                <a:cs typeface="HIMALAYA-B" panose="01010100010101010101" pitchFamily="2" charset="0"/>
              </a:rPr>
              <a:t>།</a:t>
            </a:r>
            <a:endParaRPr lang="zh-CN" altLang="en-US" sz="2800" dirty="0">
              <a:solidFill>
                <a:srgbClr val="FFFF00"/>
              </a:solidFill>
              <a:latin typeface="HIMALAYA-B" panose="01010100010101010101" pitchFamily="2" charset="0"/>
              <a:ea typeface="楷体" panose="02010609060101010101" pitchFamily="49" charset="-122"/>
              <a:cs typeface="HIMALAYA-B" panose="010101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10" grpId="0" animBg="1"/>
      <p:bldP spid="11" grpId="0"/>
      <p:bldP spid="12" grpId="0"/>
      <p:bldP spid="14" grpId="0" animBg="1"/>
      <p:bldP spid="15" grpId="0"/>
      <p:bldP spid="16" grpId="0"/>
      <p:bldP spid="18" grpId="0" animBg="1"/>
      <p:bldP spid="19" grpId="0"/>
      <p:bldP spid="20" grpId="0"/>
      <p:bldP spid="9" grpId="0" animBg="1"/>
      <p:bldP spid="1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AEAB56C-E804-45AD-8A6C-6A9CDF673DB5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503</Words>
  <Application>Microsoft Office PowerPoint</Application>
  <PresentationFormat>自定义</PresentationFormat>
  <Paragraphs>54</Paragraphs>
  <Slides>10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</dc:title>
  <dc:creator>WIN7</dc:creator>
  <cp:lastModifiedBy>Administrator</cp:lastModifiedBy>
  <cp:revision>245</cp:revision>
  <dcterms:created xsi:type="dcterms:W3CDTF">2022-11-29T08:33:09Z</dcterms:created>
  <dcterms:modified xsi:type="dcterms:W3CDTF">2022-12-18T09:28:00Z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2052-4.7.0.7523</vt:lpwstr>
  </property>
  <property fmtid="{D5CDD505-2E9C-101B-9397-08002B2CF9AE}" pid="3" name="ICV">
    <vt:lpwstr>9DE3AE8E2CCA08EEC5C38563EE68428B</vt:lpwstr>
  </property>
</Properties>
</file>