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28" r:id="rId3"/>
    <p:sldId id="323" r:id="rId4"/>
    <p:sldId id="290" r:id="rId5"/>
    <p:sldId id="293" r:id="rId6"/>
    <p:sldId id="302" r:id="rId7"/>
    <p:sldId id="319" r:id="rId8"/>
    <p:sldId id="303" r:id="rId9"/>
    <p:sldId id="320" r:id="rId10"/>
    <p:sldId id="326" r:id="rId11"/>
    <p:sldId id="327" r:id="rId12"/>
    <p:sldId id="315" r:id="rId13"/>
    <p:sldId id="301" r:id="rId14"/>
    <p:sldId id="329" r:id="rId15"/>
    <p:sldId id="321" r:id="rId16"/>
    <p:sldId id="331" r:id="rId17"/>
    <p:sldId id="330" r:id="rId18"/>
    <p:sldId id="314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1EF"/>
    <a:srgbClr val="1B0AF6"/>
    <a:srgbClr val="0C0CF4"/>
    <a:srgbClr val="CC0099"/>
    <a:srgbClr val="990000"/>
    <a:srgbClr val="A6E30D"/>
    <a:srgbClr val="1DD333"/>
    <a:srgbClr val="71CF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 autoAdjust="0"/>
  </p:normalViewPr>
  <p:slideViewPr>
    <p:cSldViewPr>
      <p:cViewPr>
        <p:scale>
          <a:sx n="60" d="100"/>
          <a:sy n="60" d="100"/>
        </p:scale>
        <p:origin x="-3084" y="-1116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B0B8220-996B-4CDF-9567-9809A5ACDE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08BC2488-F900-46C7-B05F-D5B4379123A0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12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4AF2B082-B1E3-4130-8FCE-2D9E55CB92D0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16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5349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EE8E-58BB-48F9-8DD1-6297874173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C62B-3714-4CA0-9CED-EA8E279C7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6B5A-B62B-4249-A704-179CC94EA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24CD-0FE9-43D6-BD84-7720936B28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3444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12B4-F292-40E5-9A1A-40D58C3B88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20E-D2E4-40B6-B8AD-390B0C1C93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79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F3C6-730A-4DEE-9B44-69BE742D7F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2152-8E95-421A-BF22-CC02D0ED85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F7B9-8A5D-42BB-A3A2-B32C119200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F151-E731-406B-AE5F-3874414B45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8D9C-F832-4985-A75A-3ABF1A72B8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9" name="文本占位符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D38E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1C3ACE-5FE5-4DF0-B5E3-A3279E9921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64" r:id="rId4"/>
    <p:sldLayoutId id="2147483970" r:id="rId5"/>
    <p:sldLayoutId id="2147483965" r:id="rId6"/>
    <p:sldLayoutId id="2147483971" r:id="rId7"/>
    <p:sldLayoutId id="2147483972" r:id="rId8"/>
    <p:sldLayoutId id="2147483973" r:id="rId9"/>
    <p:sldLayoutId id="2147483966" r:id="rId10"/>
    <p:sldLayoutId id="21474839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隶书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华文楷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华文楷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华文楷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华文楷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华文楷体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2.gi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Videos\VTS_01_3.avi" TargetMode="External"/><Relationship Id="rId6" Type="http://schemas.openxmlformats.org/officeDocument/2006/relationships/slide" Target="slide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:\བརྙན་མང་གཟུགས།多媒体\照片\新建文件夹 (2)\20171120_142804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:\བརྙན་མང་གཟུགས།多媒体\照片\ནར་མོའི་དབྱིབས།\QQ图片20160507062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-76078" y="762048"/>
            <a:ext cx="8686800" cy="8382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3600" cap="all" baseline="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 </a:t>
            </a:r>
            <a:r>
              <a:rPr lang="zh-CN" altLang="en-US" sz="3600" cap="all" baseline="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ལྗོངས་ཞིང་ལྔའི་མཉམ་བསྒྲིགས་སློབ་གཞིའི་སློབ་གསོའི་སློབ་དེབ།</a:t>
            </a:r>
            <a:endParaRPr lang="zh-CN" altLang="en-US" sz="3600" cap="all" baseline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crosoft Himalaya" panose="01010100010101010101" pitchFamily="2" charset="0"/>
              <a:ea typeface="+mj-ea"/>
              <a:cs typeface="隶书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-26202" y="1367084"/>
            <a:ext cx="1677062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སློབ་ཚན</a:t>
            </a:r>
            <a:r>
              <a:rPr lang="bo-CN" altLang="zh-CN" sz="4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་གསུམ་པ།</a:t>
            </a:r>
          </a:p>
          <a:p>
            <a:pPr algn="ctr"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1268" y="1752644"/>
            <a:ext cx="4571880" cy="236213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13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</a:rPr>
              <a:t>དཔྱིད་ཀྱི་ཁ་བ།</a:t>
            </a:r>
          </a:p>
        </p:txBody>
      </p:sp>
      <p:pic>
        <p:nvPicPr>
          <p:cNvPr id="10248" name="Picture 84" descr="C:\Users\Administrator\Desktop\教师教学类GIF配图\20051105154553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28749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C:\Users\Administrator\Desktop\教师教学类GIF配图\slide0059_image0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 descr="C:\Users\Administrator\Desktop\教师教学类GIF配图\200511051556343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3886200"/>
            <a:ext cx="33385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3175153" y="5562544"/>
            <a:ext cx="604492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spc="100" dirty="0">
                <a:ln w="18000">
                  <a:solidFill>
                    <a:srgbClr val="2111EF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icrosoft Himalaya" panose="01010100010101010101" pitchFamily="2" charset="0"/>
              </a:rPr>
              <a:t>བློ་གཅིག་སེམས་གཅིག་གིས་སློབ་ཁྲིད་ལ་ཉན་པར་བཀའ་དྲིན་ཆེ།</a:t>
            </a:r>
            <a:endParaRPr lang="bo-CN" altLang="zh-CN" sz="4800" spc="100" dirty="0">
              <a:ln w="18000">
                <a:solidFill>
                  <a:srgbClr val="2111EF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icrosoft Himalaya" panose="01010100010101010101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4800" spc="100" dirty="0">
              <a:ln w="18000">
                <a:solidFill>
                  <a:srgbClr val="2111EF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icrosoft Himalaya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914496" y="904020"/>
            <a:ext cx="32003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228600" y="2761777"/>
            <a:ext cx="426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རྩོམ་པ་པོས་དཔྱིད་ཀྱི་ཁ་བར་བསྟོད་འདོད་པ་ནི་གང་ཡིན།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4724396" y="1154414"/>
            <a:ext cx="4190890" cy="5246308"/>
          </a:xfrm>
          <a:prstGeom prst="rect">
            <a:avLst/>
          </a:prstGeom>
          <a:solidFill>
            <a:srgbClr val="1DD333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ts val="5000"/>
              </a:lnSpc>
              <a:buFont typeface="Arial" pitchFamily="34" charset="0"/>
              <a:buNone/>
              <a:defRPr/>
            </a:pPr>
            <a:r>
              <a:rPr lang="bo-CN" altLang="zh-CN" sz="7200" noProof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a typeface="宋体" pitchFamily="2" charset="-122"/>
              </a:rPr>
              <a:t>༡.ལན། ཁ་བས་ང་ཚོར་དཔྱིད་དཔལ་བསྐྱལ་ཡོང་བ་དང་།མུ་མཐའ་མེད་པའི་ས་གཞིར་ལོ་ཏོག་གི་འབྲས་བུ་སྨིན་པ་དང་། ཕྱུགས་ཀྱི་འཕེལ་ཁ་རྒྱས་པའི་རེ་བ་བསྐྱལ་འོངས་པ་དེ་ཡིན་ནོ།</a:t>
            </a:r>
          </a:p>
          <a:p>
            <a:pPr>
              <a:lnSpc>
                <a:spcPts val="5000"/>
              </a:lnSpc>
              <a:buFont typeface="Arial" pitchFamily="34" charset="0"/>
              <a:buNone/>
              <a:defRPr/>
            </a:pPr>
            <a:endParaRPr lang="bo-CN" altLang="zh-CN" sz="7200" noProof="1">
              <a:ln>
                <a:solidFill>
                  <a:srgbClr val="FF0000"/>
                </a:solidFill>
              </a:ln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187740" y="1466691"/>
            <a:ext cx="27526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Arial" pitchFamily="34" charset="0"/>
              </a:rPr>
              <a:t>རང་གྲུབ་ཚན་པ་བདུན་པ།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5400" dirty="0">
              <a:ln>
                <a:solidFill>
                  <a:srgbClr val="0C0CF4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文本框 7"/>
          <p:cNvSpPr txBox="1">
            <a:spLocks noChangeArrowheads="1"/>
          </p:cNvSpPr>
          <p:nvPr/>
        </p:nvSpPr>
        <p:spPr bwMode="auto">
          <a:xfrm>
            <a:off x="2667050" y="84203"/>
            <a:ext cx="36263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b="1" dirty="0">
                <a:ln>
                  <a:solidFill>
                    <a:srgbClr val="2111EF"/>
                  </a:solidFill>
                </a:ln>
                <a:latin typeface="Microsoft Himalaya" pitchFamily="2" charset="0"/>
              </a:rPr>
              <a:t>ཚན་པ་བཞི་བའི་ནང་དོན།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b="1" dirty="0">
              <a:ln>
                <a:solidFill>
                  <a:srgbClr val="2111EF"/>
                </a:solidFill>
              </a:ln>
              <a:latin typeface="Microsoft Himalaya" pitchFamily="2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81110" y="1066862"/>
            <a:ext cx="85341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རང་གྲུབ་ཚན་པ་བདུན་པ།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      ཚན་པ་འདིའི་ནང་དུ་རྩོམ་པ་པོས་ཁ་བ་མཐོང་བ་ལས་སེམས་ལ་ཁ་བས་མི་རྣམས་ལ་བདེ་སྐྱིད་བསྐྱལ་ཡོང་བ་དྲན་པ་དང་། ཁ་བར་བསྟོད་པ་བྱེད་དོན་ཅི་ཡིན་པ་བྲིས་ཡོད།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I:\བརྙན་མང་གཟུགས།多媒体\照片\动画\876786786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714" y="228684"/>
            <a:ext cx="8686572" cy="632993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dirty="0">
              <a:blipFill>
                <a:blip r:embed="rId4"/>
                <a:tile tx="0" ty="0" sx="100000" sy="100000" flip="none" algn="tl"/>
              </a:blipFill>
            </a:endParaRPr>
          </a:p>
          <a:p>
            <a:pPr>
              <a:buFont typeface="Arial" pitchFamily="34" charset="0"/>
              <a:buNone/>
              <a:defRPr/>
            </a:pPr>
            <a:r>
              <a:rPr lang="bo-CN" altLang="zh-CN" dirty="0">
                <a:blipFill>
                  <a:blip r:embed="rId4"/>
                  <a:tile tx="0" ty="0" sx="100000" sy="100000" flip="none" algn="tl"/>
                </a:blipFill>
              </a:rPr>
              <a:t>དངངརངར</a:t>
            </a:r>
          </a:p>
        </p:txBody>
      </p:sp>
      <p:pic>
        <p:nvPicPr>
          <p:cNvPr id="21508" name="Picture 4" descr="I:\བརྙན་མང་གཟུགས།多媒体\照片\动画\IMG_58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I:\བརྙན་མང་གཟུགས།多媒体\照片\动画\000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990600"/>
            <a:ext cx="441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76634" y="884749"/>
            <a:ext cx="3241593" cy="14012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5000"/>
              </a:lnSpc>
              <a:buFont typeface="Arial" pitchFamily="34" charset="0"/>
              <a:buNone/>
              <a:defRPr/>
            </a:pPr>
            <a:r>
              <a:rPr lang="bo-CN" altLang="zh-CN" sz="9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 རིག་རྩལ་དོར་ར།</a:t>
            </a:r>
          </a:p>
          <a:p>
            <a:pPr>
              <a:lnSpc>
                <a:spcPts val="5000"/>
              </a:lnSpc>
              <a:buFont typeface="Arial" pitchFamily="34" charset="0"/>
              <a:buNone/>
              <a:defRPr/>
            </a:pPr>
            <a:endParaRPr lang="zh-CN" altLang="en-US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1752644"/>
            <a:ext cx="8991600" cy="35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900"/>
              </a:lnSpc>
              <a:buFont typeface="Arial" pitchFamily="34" charset="0"/>
              <a:buNone/>
              <a:defRPr/>
            </a:pPr>
            <a:r>
              <a:rPr lang="bo-CN" altLang="zh-CN" sz="6600" baseline="0" dirty="0">
                <a:ln>
                  <a:solidFill>
                    <a:srgbClr val="0C0CF4"/>
                  </a:solidFill>
                </a:ln>
                <a:latin typeface="Arial" pitchFamily="34" charset="0"/>
              </a:rPr>
              <a:t>    </a:t>
            </a:r>
            <a:r>
              <a:rPr lang="bo-CN" altLang="zh-CN" sz="6600" dirty="0">
                <a:ln>
                  <a:solidFill>
                    <a:srgbClr val="0C0CF4"/>
                  </a:solidFill>
                </a:ln>
                <a:latin typeface="Arial" pitchFamily="34" charset="0"/>
              </a:rPr>
              <a:t>གཤམ་གྱི་གུག་རྟགས་ནང་དུ་འོས་འཚམ་གྱི་ཕྲད་ཁ་སྐོང་དགོས།</a:t>
            </a:r>
          </a:p>
          <a:p>
            <a:pPr>
              <a:lnSpc>
                <a:spcPts val="3900"/>
              </a:lnSpc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༡.ཨེ་མ་ཁ་བ་བབས༼     ༽།ཞག་མ་གཅིག༼   ༽ལྷ་ས་གྲོང་ཁྱེར་ནི་དངུལ་དཀར༼     ༽འཇིག་རྟེན་ཞིག༼     ༽ གྱུར་འདུག  ༢.རྒྱང་རིང༼       ༽རི་ཚོགས༼       ༽དངུལ་དཀར༼     ༽ལྭ་བ་བསྐོན་པ༼      ༽འདྲ་བར་ཁ་བས་གཡོགས༼       ༽དཀར་ལམ་མེར་ཡོད། ༣.རི་ཁུག༼       ༽ཞོ་གསར༼       ༽འདྲ་བའི་སྨུག་པ་ཡུག་འགའ་འཕྱུར༼       ༽རི་རྐེད༼        ༽དལ༼       ༽ལྡང༼       ༽འཁྱུད་པ་ན། དཀར༼        ༽མཛེས་པའི་ཁ་བཏགས༼       ༽ལྷ་མོའི་མགུལ་བར་དཔྱངས་པ༼       ༽ཀུན་ནས་མཆུངས།</a:t>
            </a:r>
          </a:p>
          <a:p>
            <a:pPr>
              <a:lnSpc>
                <a:spcPts val="3900"/>
              </a:lnSpc>
              <a:buFont typeface="Arial" pitchFamily="34" charset="0"/>
              <a:buNone/>
              <a:defRPr/>
            </a:pPr>
            <a:endParaRPr lang="bo-CN" altLang="zh-CN" sz="4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28872" y="2286030"/>
            <a:ext cx="500458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སམ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" y="4571970"/>
            <a:ext cx="8991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1B0AF6"/>
                  </a:solidFill>
                </a:ln>
                <a:latin typeface="Arial" pitchFamily="34" charset="0"/>
              </a:rPr>
              <a:t>                                      འགྲིག་མིན་བརྡར་ཤ་གཅོད་པ།</a:t>
            </a:r>
            <a:endParaRPr lang="bo-CN" altLang="zh-CN" sz="5400" b="1" dirty="0">
              <a:ln>
                <a:solidFill>
                  <a:srgbClr val="1B0AF6"/>
                </a:solidFill>
              </a:ln>
              <a:solidFill>
                <a:srgbClr val="7030A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1B0AF6"/>
                  </a:solidFill>
                </a:ln>
                <a:latin typeface="Arial" pitchFamily="34" charset="0"/>
              </a:rPr>
              <a:t>༡.སློབ་ཚན་འདིའི་ནང་དུ་ཀེ་ལན་ས་ཆའི་མི་གཤིས་ངོ་སྤྲོད་བྱས་ཡོད།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1B0AF6"/>
                  </a:solidFill>
                </a:ln>
                <a:latin typeface="Arial" pitchFamily="34" charset="0"/>
              </a:rPr>
              <a:t>༢.ཀེ་ལིན་གྱི་རིའི་ཁྱད་ཆོས་ནི་ངོ་མཚར་བ། མཛེས་པ། གཟར་བ་དེ་ཡིན།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1B0AF6"/>
                </a:solidFill>
              </a:ln>
              <a:latin typeface="Arial" pitchFamily="34" charset="0"/>
            </a:endParaRPr>
          </a:p>
        </p:txBody>
      </p:sp>
      <p:pic>
        <p:nvPicPr>
          <p:cNvPr id="44" name="图片 43" descr="IMG_57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9920" y="5181554"/>
            <a:ext cx="685872" cy="68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图片 44" descr="IMG_578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316" y="5867336"/>
            <a:ext cx="685872" cy="68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81426" y="2286030"/>
            <a:ext cx="344966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ལ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89172" y="2286030"/>
            <a:ext cx="344966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གྱི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81900" y="2357658"/>
            <a:ext cx="344966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ཏུ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22084" y="2814846"/>
            <a:ext cx="344966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གི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69846" y="2819416"/>
            <a:ext cx="344966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ལ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10178" y="2819416"/>
            <a:ext cx="344966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གྱི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86534" y="2819416"/>
            <a:ext cx="505267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དང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01312" y="3272034"/>
            <a:ext cx="346570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ཏེ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91010" y="3276604"/>
            <a:ext cx="500458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ནས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95502" y="3276604"/>
            <a:ext cx="505267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དང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14496" y="3805420"/>
            <a:ext cx="346570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ཏེ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44282" y="3809990"/>
            <a:ext cx="346570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དུ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76634" y="3809990"/>
            <a:ext cx="500458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གྱིས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67208" y="3809990"/>
            <a:ext cx="505267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ཞིང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53148" y="3809990"/>
            <a:ext cx="505267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ཞིང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18813" y="4262608"/>
            <a:ext cx="505267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ཤིག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14812" y="4267178"/>
            <a:ext cx="505267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དང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56" y="-133560"/>
            <a:ext cx="4291559" cy="17338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8000" dirty="0">
                <a:ln w="11430">
                  <a:solidFill>
                    <a:srgbClr val="2111E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རྒྱུན་ཤེས་རིག་པ་ཀུན་གསལ།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8000" dirty="0">
              <a:ln w="11430">
                <a:solidFill>
                  <a:srgbClr val="2111E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2531" name="Picture 9" descr="H:\བརྙན་མང་གཟུགས།多媒体\照片\动画\00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8714" y="685872"/>
            <a:ext cx="56493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rgbClr val="2111EF"/>
                  </a:solidFill>
                </a:ln>
                <a:latin typeface="Arial" pitchFamily="34" charset="0"/>
              </a:rPr>
              <a:t>༡ བྱ་དངོས་ལ་ལྟ་ཞིབ་ཅེས་པའི་དོན་གང་ཡིན།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 w="18415" cmpd="sng">
                <a:solidFill>
                  <a:srgbClr val="2111E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913" y="1296668"/>
            <a:ext cx="883908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ལན། རྩོམ་ཡིག་གི་འབྱུང་ཁུངས་ནི་སྤྱི་ཚོགས་འཚོ་བ་དངོས་ཡིན་པས། ཕྱི་རོལ་ཡུལ་གྱི་བྱ་དངོས་གང་དེའི་ཆོས་ཉིད་བཙལ་ནས་དེ་ལ་ཞིབ་འཇུག་བྱེད་པ་ལ་ཟེར།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8714" y="3125420"/>
            <a:ext cx="81884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rgbClr val="2111EF"/>
                  </a:solidFill>
                </a:ln>
                <a:latin typeface="Arial" pitchFamily="34" charset="0"/>
              </a:rPr>
              <a:t>༢ ཁོར་ཡུག་གི་གནས་བབ་ཡུལ་ལྗོངས་ལ་ཇི་ལྟར་ལྟ་ཞིབ་བྱེད་དགོས།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>
                <a:solidFill>
                  <a:srgbClr val="2111EF"/>
                </a:solidFill>
              </a:ln>
              <a:latin typeface="Arial" pitchFamily="34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912" y="3840207"/>
            <a:ext cx="868657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ལན། དེར་རང་ཁྱིམ་དང་ཉེ་འབྲེལ་རྩ་ལག  ཁྱིམ་མཚེས་གཡས་གཡོན་གྱི་ཁང་བའི་ནང་གི་སྣོད་ཅ་ལག་བསྒྲིགས་ཚུལ། ཉེ་འདབས་ཀྱི་རི་ར་བ་དང་ཁང་ཁྱིམ་གྱི་ཆགས་ཚུལ། མེ་ཏོག་ལྡུམ་རའི་མཛེས་ལྗོངས་སོགས་ལ་ལྟ་ཞིབ་བྱེད་དགོས།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སློབ་ཚན་དབྱེ་ཞིབ།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 descr="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912" y="685872"/>
            <a:ext cx="8839088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མངོན་བརྗོད།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མེ་ཏོག་ལྡན་དུས།→དབྱར་ཁ།  ནོར་འཛིན།→ས་གཞི།  ས་འཛིན།→རི་བོ།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མཁའ་གླང་།→སྤྲིན།  རྐང་ཐུང་།→ལྗོན་ཤིང་།  དྲི་བཞོན།→རླུང་།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དོན་མཚུངས།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ཟླ་བོ།→གྲོགས་པོ།               མགུལ།→སྐེ།   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ཆབས་ཅིག→མཉམ་ཅིག       ལྭ་བ།→གོན་པ།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ལྡོག་ཟླ།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ཉེ།→རིང་།           དྭངས་མོ།→རྙོག་པ།   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དྲོ།→གྲང་།     </a:t>
            </a:r>
            <a:r>
              <a:rPr lang="bo-CN" altLang="zh-CN" sz="600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མཐུག་པོ།→སྲབ་མོ།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48" y="-69113"/>
            <a:ext cx="3958135" cy="18979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8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རྨང་གཞི་དང་རྒྱུན་ཤེས།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8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:\བརྙན་མང་གཟུགས།多媒体\照片\动画\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81400" y="152486"/>
            <a:ext cx="2012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3800" dirty="0">
                <a:ln>
                  <a:solidFill>
                    <a:srgbClr val="1DD333"/>
                  </a:solidFill>
                </a:ln>
                <a:latin typeface="Arial" pitchFamily="34" charset="0"/>
              </a:rPr>
              <a:t>ལས་བྱ།</a:t>
            </a:r>
            <a:endParaRPr lang="zh-CN" altLang="en-US" sz="13800" dirty="0">
              <a:ln>
                <a:solidFill>
                  <a:srgbClr val="1DD333"/>
                </a:solidFill>
              </a:ln>
              <a:latin typeface="Arial" pitchFamily="34" charset="0"/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990600" y="1752644"/>
            <a:ext cx="71627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FF00"/>
                  </a:solidFill>
                </a:ln>
                <a:latin typeface="Arial" pitchFamily="34" charset="0"/>
              </a:rPr>
              <a:t>༡.ཁོར་ཡུག་གི་གནས་བབ་དང་་ཡུལ་ལྗོངས་ལ་ཇི་ལྟར་ལྟ་ཞིབ་བྱེད་དགོས།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༢.ཀློག་པ་དང་འབྲི་བ་ཐེངས་གཅིག་ལ་ཕྲིས།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1B0AF6"/>
                  </a:solidFill>
                </a:ln>
                <a:solidFill>
                  <a:srgbClr val="7030A0"/>
                </a:solidFill>
                <a:latin typeface="Microsoft Himalaya" pitchFamily="2" charset="0"/>
              </a:rPr>
              <a:t>ཁྱིམ་སྦྱོང་ལས་བྱ།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 སློབ་ཚན་ཐེངས་གཉིས་ནས་གསུམ་ཀློག་དགོས།</a:t>
            </a:r>
            <a:endParaRPr lang="zh-CN" altLang="en-US" sz="6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Microsoft Himalaya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zh-CN" altLang="en-US" sz="60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-76200"/>
            <a:ext cx="889248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bo-CN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Himalaya" panose="01010100010101010101" pitchFamily="2" charset="0"/>
              </a:rPr>
              <a:t>བོད་ཀྱི་སྲོལ་རྒྱུན་ཐ་སྙད་དང་དངོས་པོའི་མིང་ངོས་འཛིན།༼ ཆོས་ཀྱི་སྐོར༽</a:t>
            </a:r>
            <a:endParaRPr lang="zh-CN" alt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Himalaya" panose="01010100010101010101" pitchFamily="2" charset="0"/>
            </a:endParaRPr>
          </a:p>
        </p:txBody>
      </p:sp>
      <p:pic>
        <p:nvPicPr>
          <p:cNvPr id="25604" name="图片 4" descr="微信图片_2018062210420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052513"/>
            <a:ext cx="7993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I:\བརྙན་མང་གཟུགས།多媒体\照片\动画\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:\བརྙན་མང་གཟུགས།多媒体\照片\动画\546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-609494"/>
            <a:ext cx="7992888" cy="30367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བཀའ་དྲིན་ཆེ།</a:t>
            </a:r>
            <a:endParaRPr lang="zh-CN" altLang="en-US" sz="287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198818"/>
            <a:ext cx="6912768" cy="30367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སླར་མཇལ།</a:t>
            </a:r>
            <a:endParaRPr lang="zh-CN" altLang="en-US" sz="287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བརྙན་མང་གཟུགས།多媒体\照片\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H:\བརྙན་མང་གཟུགས།多媒体\照片\9130624293007260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864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TS_01_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0668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H:\བརྙན་མང་གཟུགས།多媒体\照片\动画\15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228600" y="838200"/>
            <a:ext cx="1752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H:\བརྙན་མང་གཟུགས།多媒体\照片\动画\15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609600"/>
            <a:ext cx="152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931122" y="-152306"/>
            <a:ext cx="2937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6000" dirty="0">
                <a:ln w="18415" cmpd="sng">
                  <a:solidFill>
                    <a:srgbClr val="1DD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ཐ་སྙད་འགྲེལ་བ།</a:t>
            </a:r>
            <a:endParaRPr lang="bo-CN" altLang="zh-CN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76318" y="857107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འགྲེ་ལྡོག→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447762" y="914466"/>
            <a:ext cx="800091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ལུས་ས་ལ་ཉལ་ནས་ཐོག་འོག་བརྗེ་བའི་དོན་ཏེ། ན་ཟུག་སྐྱེས་ནས་འགྲེ་ལྡོག་བྱས་ལྟ་བུ།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270" name="图片 18" descr="IMG_57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76318" y="1371654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རབ་གསལ།→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1676476" y="1371654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ཁང་རྩེག་གི་ཕྱིའི་ཁྱམས་རའམ་སྟེགས་བུའི་མིང་།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4" name="文本框 5"/>
          <p:cNvSpPr txBox="1">
            <a:spLocks noChangeArrowheads="1"/>
          </p:cNvSpPr>
          <p:nvPr/>
        </p:nvSpPr>
        <p:spPr bwMode="auto">
          <a:xfrm>
            <a:off x="76318" y="1886201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ཞག་མ།→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5" name="文本框 7"/>
          <p:cNvSpPr txBox="1">
            <a:spLocks noChangeArrowheads="1"/>
          </p:cNvSpPr>
          <p:nvPr/>
        </p:nvSpPr>
        <p:spPr bwMode="auto">
          <a:xfrm>
            <a:off x="1295366" y="1886201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མཚན་མོའི་དུས་ཡུན་གྱི་མིང་།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6" name="文本框 5"/>
          <p:cNvSpPr txBox="1">
            <a:spLocks noChangeArrowheads="1"/>
          </p:cNvSpPr>
          <p:nvPr/>
        </p:nvSpPr>
        <p:spPr bwMode="auto">
          <a:xfrm>
            <a:off x="152396" y="2400748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བསེད།→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7" name="文本框 7"/>
          <p:cNvSpPr txBox="1">
            <a:spLocks noChangeArrowheads="1"/>
          </p:cNvSpPr>
          <p:nvPr/>
        </p:nvSpPr>
        <p:spPr bwMode="auto">
          <a:xfrm>
            <a:off x="1066772" y="2400748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བལ་སོགས་འཕྱིང་བའམ་འཛིངས་པ་སོ་སོར་བཀར་བའི་དོན།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8" name="文本框 5"/>
          <p:cNvSpPr txBox="1">
            <a:spLocks noChangeArrowheads="1"/>
          </p:cNvSpPr>
          <p:nvPr/>
        </p:nvSpPr>
        <p:spPr bwMode="auto">
          <a:xfrm>
            <a:off x="152516" y="2858778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མགུལ་བ།→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1523960" y="2858778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སྐེའི་མིང་།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0" name="文本框 5"/>
          <p:cNvSpPr txBox="1">
            <a:spLocks noChangeArrowheads="1"/>
          </p:cNvSpPr>
          <p:nvPr/>
        </p:nvSpPr>
        <p:spPr bwMode="auto">
          <a:xfrm>
            <a:off x="152516" y="3335647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ཤིང་བལ།→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" name="文本框 7"/>
          <p:cNvSpPr txBox="1">
            <a:spLocks noChangeArrowheads="1"/>
          </p:cNvSpPr>
          <p:nvPr/>
        </p:nvSpPr>
        <p:spPr bwMode="auto">
          <a:xfrm>
            <a:off x="1523960" y="3335647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རས་འཐག་བྱེད་ཀྱི་རྒྱུ་བལ་ལྟ་བུའི་མིང་།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文本框 5"/>
          <p:cNvSpPr txBox="1">
            <a:spLocks noChangeArrowheads="1"/>
          </p:cNvSpPr>
          <p:nvPr/>
        </p:nvSpPr>
        <p:spPr bwMode="auto">
          <a:xfrm>
            <a:off x="152516" y="3907553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ལྕུག་མ།→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3" name="文本框 7"/>
          <p:cNvSpPr txBox="1">
            <a:spLocks noChangeArrowheads="1"/>
          </p:cNvSpPr>
          <p:nvPr/>
        </p:nvSpPr>
        <p:spPr bwMode="auto">
          <a:xfrm>
            <a:off x="1371564" y="3907553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ཤིང་གི་ཡལ་ག་ཕྲ་མོའི་མིང་སྟེ། ལྕང་ལྕུག་ལྟ་བུ།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4" name="文本框 5"/>
          <p:cNvSpPr txBox="1">
            <a:spLocks noChangeArrowheads="1"/>
          </p:cNvSpPr>
          <p:nvPr/>
        </p:nvSpPr>
        <p:spPr bwMode="auto">
          <a:xfrm>
            <a:off x="152516" y="4345902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ཕང་བ།→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5" name="文本框 7"/>
          <p:cNvSpPr txBox="1">
            <a:spLocks noChangeArrowheads="1"/>
          </p:cNvSpPr>
          <p:nvPr/>
        </p:nvSpPr>
        <p:spPr bwMode="auto">
          <a:xfrm>
            <a:off x="1371564" y="4345902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རུམ་དང་ཁོངས་ཀྱི་མིང་།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6" name="文本框 5"/>
          <p:cNvSpPr txBox="1">
            <a:spLocks noChangeArrowheads="1"/>
          </p:cNvSpPr>
          <p:nvPr/>
        </p:nvSpPr>
        <p:spPr bwMode="auto">
          <a:xfrm>
            <a:off x="152516" y="4860449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ཆབས་ཅིག→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7" name="文本框 7"/>
          <p:cNvSpPr txBox="1">
            <a:spLocks noChangeArrowheads="1"/>
          </p:cNvSpPr>
          <p:nvPr/>
        </p:nvSpPr>
        <p:spPr bwMode="auto">
          <a:xfrm>
            <a:off x="1676476" y="4860449"/>
            <a:ext cx="876277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མཉམ་དུ་གནས་པའི་དོན།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8" name="文本框 5"/>
          <p:cNvSpPr txBox="1">
            <a:spLocks noChangeArrowheads="1"/>
          </p:cNvSpPr>
          <p:nvPr/>
        </p:nvSpPr>
        <p:spPr bwMode="auto">
          <a:xfrm>
            <a:off x="152516" y="5298798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ཐྲིག་ཐྲིག→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" name="文本框 7"/>
          <p:cNvSpPr txBox="1">
            <a:spLocks noChangeArrowheads="1"/>
          </p:cNvSpPr>
          <p:nvPr/>
        </p:nvSpPr>
        <p:spPr bwMode="auto">
          <a:xfrm>
            <a:off x="1447882" y="5298798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ཁ་བའི་ཐོག་ཏུ་འགྲོ་དུས་གྲགས་པའི་ལྷམ་གྱི་སྒྲའི་མིང་།།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152516" y="5886175"/>
            <a:ext cx="251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ཀུ་རེ།→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1143090" y="5886175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བསམ་བཞིན་གད་མོ་སློང་བའི་སྐད་ཆའམ་བྱ་བའི་མིང་།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བརྙན་མང་གཟུགས།多媒体\照片\动画\34563456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352800" y="762070"/>
            <a:ext cx="2379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1B0AF6"/>
                  </a:solidFill>
                </a:ln>
                <a:latin typeface="Microsoft Himalaya" pitchFamily="2" charset="0"/>
              </a:rPr>
              <a:t>སློབ་ཚན་ངོ་སྤྲོད།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dirty="0">
              <a:ln>
                <a:solidFill>
                  <a:srgbClr val="1B0AF6"/>
                </a:solidFill>
              </a:ln>
              <a:latin typeface="Microsoft Himalaya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62100" y="1676446"/>
            <a:ext cx="7619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     སློབ་ཚན་འདིའི་ནང་དུ་གྲོང་ཁྱེར་ལྷ་སར་ཁ་བ་བབས་དུས་ཀྱི་རྒྱང་ཉེ་རིང་གི་ཡུལ་ལྗོངས་དང་ཕོ་བྲང་པོ་ཏ་ལ། རྒྱ་ལམ་གྱི་སྣང་ཚུལ། སློབ་གྲྭའི་ནང་གི་དགའ་མགུའི་བྱ་འགུལ་སྣ་ཚོགས་གཙོར་བཟུང་ནས་སྙན་འཇེབས་ཚིག་གི་སྦྱོར་བ་ལ་བརྟེན་ནས་བྲིས་ཏེ། རྩོམ་པ་པོ་ཁོ་རང་ཁ་བར་དགའ་བ་དང་། འཚོ་བར་དགའ་བའི་བསམ་བློའི་བརྩེ་དུང་མཚོན་པར་བྱས་ཡོད།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914496" y="838268"/>
            <a:ext cx="29717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228600" y="3659188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རབ་གསལ་ཞེས་པའི་དོན་ནི།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4800593" y="990663"/>
            <a:ext cx="4038490" cy="286232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  <a:cs typeface="华文楷体"/>
              </a:rPr>
              <a:t>གཟུགས་པོ་ཕར་སློག་ཚུར་སློག་བྱེད་པའི་མིང་། རྟ་དྲེལ་བོང་བུ་རྣམས་བྱེ་ཐང་འཇམ་པོ་ལ་ཉལ་ནས་འགྲ</a:t>
            </a:r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  <a:cs typeface="华文楷体"/>
              </a:rPr>
              <a:t>ེ</a:t>
            </a: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  <a:cs typeface="华文楷体"/>
              </a:rPr>
              <a:t>་ལྡོག་རྒྱག་པ་ལྟ་བུ།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  <a:cs typeface="华文楷体"/>
            </a:endParaRPr>
          </a:p>
        </p:txBody>
      </p:sp>
      <p:sp>
        <p:nvSpPr>
          <p:cNvPr id="13322" name="TextBox 7"/>
          <p:cNvSpPr txBox="1">
            <a:spLocks noChangeArrowheads="1"/>
          </p:cNvSpPr>
          <p:nvPr/>
        </p:nvSpPr>
        <p:spPr bwMode="auto">
          <a:xfrm>
            <a:off x="152516" y="1371654"/>
            <a:ext cx="2561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2111EF"/>
                  </a:solidFill>
                </a:ln>
                <a:latin typeface="Arial" pitchFamily="34" charset="0"/>
              </a:rPr>
              <a:t>རང་གྲུབ་ཚན་པ་དང་པོ།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5400" dirty="0">
              <a:ln>
                <a:solidFill>
                  <a:srgbClr val="2111EF"/>
                </a:solidFill>
              </a:ln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594" y="3359797"/>
            <a:ext cx="3962296" cy="255454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itchFamily="2" charset="-122"/>
              </a:rPr>
              <a:t>༡.འདིར་དཀར་གསལ་མཐོང་རྒྱ་ཆེ་བའི་སྒེ</a:t>
            </a:r>
            <a:r>
              <a:rPr lang="en-US" altLang="zh-CN" sz="60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itchFamily="2" charset="-122"/>
              </a:rPr>
              <a:t>འུ</a:t>
            </a:r>
            <a:r>
              <a:rPr lang="bo-CN" altLang="zh-CN" sz="60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itchFamily="2" charset="-122"/>
              </a:rPr>
              <a:t>་ཁུང་ཆེན་པོ།༢.ཧ་ཅང་གསལ་བ།༣.ཉི་མའི་མངོན་བརྗོད།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las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2098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འགྲེ་ལྡོག་ཅེས་པའི་དོན་ནི།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 animBg="1"/>
      <p:bldP spid="13319" grpId="1" animBg="1"/>
      <p:bldP spid="13319" grpId="2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2438400" y="533400"/>
            <a:ext cx="3634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ཚན་པ་དང་པོའི་ནང་དོན།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92" y="1295456"/>
            <a:ext cx="7619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རང་གྲུབ་ཚན་པ་དང་པོ།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    ཚན་པ་འདིའི་ཐོག་མར་ཨ་མས་ང་གཉིད་ལས་བསླངས་པ་དང་། ངས་ཡང་མལ་སའི་ནང་ནས་འགྲེ་ལོག་ཅིག་བརྒྱབ་ནས་མྱུར་དུ་ཡར་ལངས། གཉིད་ལས་བསླངས་དོན་དང་ང་རང་མྱུར་དུ་ཡར་ལངས་དོན་ནི་ཕྱི་ན་ཁ་བ་བབས་ཡོད་པའི་རྐྱེན་གྱིས་ཡིན་པ་བྲིས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990694" y="904020"/>
            <a:ext cx="31241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228600" y="1905040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རི་ཁུག་ནས་ཞོ་གསར་དང་འདྲ་བའི་སྨུག་པ་ཡུག་འགའ་འཕྱུར་ཏེ་རི་རྐེད་དུ་དལ་གྱིས་ལྡང་ཞིང་འཁྱུད་པ་ནི་ཅི་ལྟ་བུ་ཞིག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52516" y="1437406"/>
            <a:ext cx="35237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C0CF4"/>
                  </a:solidFill>
                </a:ln>
                <a:latin typeface="Arial" pitchFamily="34" charset="0"/>
              </a:rPr>
              <a:t>རང་གྲུབ་ཚན་པ་གཉིས་པ་ནས་བཞི་བ།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C0CF4"/>
                </a:solidFill>
              </a:ln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396" y="980031"/>
            <a:ext cx="4038600" cy="255454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Microsoft Himalaya" pitchFamily="2" charset="0"/>
                <a:ea typeface="宋体" pitchFamily="2" charset="-122"/>
              </a:rPr>
              <a:t>༡.ལན། དཀར་ཞིང་མཛེས་པའི་ཁ་བཏགས་ཤིག་ལྷ་མོའི་མགུལ་བར་དཔྱངས་པ་དང་ཀུན་ནས་མཚུངས།</a:t>
            </a:r>
          </a:p>
          <a:p>
            <a:pPr algn="ctr">
              <a:buFont typeface="Arial" pitchFamily="34" charset="0"/>
              <a:buNone/>
              <a:defRPr/>
            </a:pPr>
            <a:endParaRPr lang="en-US" altLang="zh-CN" sz="60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Microsoft Himalaya" pitchFamily="2" charset="0"/>
              <a:ea typeface="宋体" pitchFamily="2" charset="-122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516" y="4038584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༢.ཁ་བ་བབས་རྗེས་ཀྱི་ཕོ་བྲང་པོ་ཏ་ལ་ནི་ཅི་ལྟ་བུ་ཞིག་ཡིན།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6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396" y="3505198"/>
            <a:ext cx="4419604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latin typeface="Microsoft Himalaya" pitchFamily="2" charset="0"/>
              </a:rPr>
              <a:t>༢.ལན། དེ་ནི་ཀུན་ལས་འབུར་དུ་ཐོན་ཞིང་ཁ་བས་མཛེས་པར་བརྒྱན་པས། གཟི་བྱིན་རབ་ཏུ་འབར་ཞིང་མཛེས་སྡུག་མངོན་པར་བཀྲ་བ་ཞིག་ཡིན།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6000" dirty="0">
              <a:latin typeface="Arial" pitchFamily="34" charset="0"/>
            </a:endParaRPr>
          </a:p>
        </p:txBody>
      </p:sp>
      <p:pic>
        <p:nvPicPr>
          <p:cNvPr id="17" name="图片 16" descr="wKgBpVVi8_GASEXYAAHBU5H1C1Q20.groupinfo.w600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文本框 7"/>
          <p:cNvSpPr txBox="1">
            <a:spLocks noChangeArrowheads="1"/>
          </p:cNvSpPr>
          <p:nvPr/>
        </p:nvSpPr>
        <p:spPr bwMode="auto">
          <a:xfrm>
            <a:off x="2590852" y="228684"/>
            <a:ext cx="38892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2111EF"/>
                  </a:solidFill>
                </a:ln>
                <a:latin typeface="Microsoft Himalaya" pitchFamily="2" charset="0"/>
              </a:rPr>
              <a:t>ཚན་པ་གཉིས་པའི་ནང་དོན།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dirty="0">
              <a:ln>
                <a:solidFill>
                  <a:srgbClr val="2111EF"/>
                </a:solidFill>
              </a:ln>
              <a:latin typeface="Microsoft Himalaya" pitchFamily="2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57308" y="838268"/>
            <a:ext cx="86866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 རང་གྲུབ་ཚན་པ་གཉིས་པ་ནས་བཞི་བ།</a:t>
            </a:r>
            <a:endParaRPr lang="bo-CN" altLang="zh-CN" sz="6000" dirty="0">
              <a:ln>
                <a:solidFill>
                  <a:srgbClr val="FF000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    ཚན་པ་འདིའི་ནང་དུ་རབ་གསལ་ཁ་ནས་མཐོང་བའི་ཁ་བ་བབས་རྗེས་ཀྱི་ཡུལ་ལྗོངས་ཀྱི་རྣམ་པ་བྲིས་ཡོད་དེ། དེ་ཡང་ཐག་ཉེ་རིང་གཉིས་སུ་བྲིས་ཡོད། ཐོག་མར་རྒྱང་རིང་གི་རི་བོ་ནས་མགོ་བརྩམས་ཏེ། ནམ་མཁའ་དང་རི་ཁུག་གི་སྨུག་པ་སོགས་རྒྱང་རིང་གི་རྣམ་པ་བྲིས་ཡོད། དེ་ནས་ཉེ་སའི་སྡོང་བོ་དང་། ཁང་བྱེའུ། རྒྱ་ལམ་ཐོག་གི་རྐང་རྗེས། ཕོ་བྲང་པོ་ཏ་ལ་སོགས་ཉེ་བའི་ཡུལ་ལྗོངས་ཀྱི་རྣམ་པ་བྲིས་ཡོད།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914496" y="838268"/>
            <a:ext cx="31241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228600" y="2362228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ཟླ་བོ་ཞེས་པའི་དོན་ནི།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5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4724396" y="990664"/>
            <a:ext cx="4114692" cy="1938992"/>
          </a:xfrm>
          <a:prstGeom prst="rect">
            <a:avLst/>
          </a:prstGeom>
          <a:solidFill>
            <a:srgbClr val="1DD333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ts val="4800"/>
              </a:lnSpc>
              <a:buFont typeface="Arial" pitchFamily="34" charset="0"/>
              <a:buNone/>
              <a:defRPr/>
            </a:pPr>
            <a:r>
              <a:rPr lang="bo-CN" altLang="zh-CN" sz="7200" noProof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a typeface="宋体" pitchFamily="2" charset="-122"/>
              </a:rPr>
              <a:t>འདིར་འགྲན་ཟླ་ཞེས་པའི་དོན་དང་འདྲ།</a:t>
            </a:r>
          </a:p>
          <a:p>
            <a:pPr>
              <a:lnSpc>
                <a:spcPts val="4800"/>
              </a:lnSpc>
              <a:buFont typeface="Arial" pitchFamily="34" charset="0"/>
              <a:buNone/>
              <a:defRPr/>
            </a:pPr>
            <a:endParaRPr lang="bo-CN" altLang="zh-CN" sz="7200" noProof="1">
              <a:ln>
                <a:solidFill>
                  <a:srgbClr val="FF0000"/>
                </a:solidFill>
              </a:ln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7418" name="TextBox 7"/>
          <p:cNvSpPr txBox="1">
            <a:spLocks noChangeArrowheads="1"/>
          </p:cNvSpPr>
          <p:nvPr/>
        </p:nvSpPr>
        <p:spPr bwMode="auto">
          <a:xfrm>
            <a:off x="152516" y="1371654"/>
            <a:ext cx="356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2111EF"/>
                  </a:solidFill>
                </a:ln>
                <a:latin typeface="Arial" pitchFamily="34" charset="0"/>
              </a:rPr>
              <a:t>རང་གྲུབ་ཚན་པ་ལྔ་བ་དང་དྲུག་པ།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5400" dirty="0">
              <a:ln>
                <a:solidFill>
                  <a:srgbClr val="2111EF"/>
                </a:solidFill>
              </a:ln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2" y="3371641"/>
            <a:ext cx="426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ཁ་བ་བབས་རྗེས་བྱིས་པ་རྣམས་ཀྱིས་ཅི་ཞིག་བྱེད་ཀྱིན་འདུག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198" y="2895614"/>
            <a:ext cx="44197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༢.ལན། ཁ་བ་བབས་རྗེས་བྱིས་པ་རྣམས་ཀྱིས་ཁ་བའི་ཐོག་ནས་ཕན་ཚུན་འདེད་རེས་དང་ཁ་བ་རྡོག་པོས་རྒྱག་རེས་བྱེད་ཀྱིན་ཡོད་པ་འམ་ཟད།</a:t>
            </a:r>
            <a:r>
              <a:rPr lang="bo-CN" altLang="zh-CN" sz="5400" baseline="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 </a:t>
            </a:r>
            <a:r>
              <a:rPr lang="bo-CN" altLang="zh-CN" sz="54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ཁ་བའི་མི་ཡང་བཟོ་བ་བཞིན་འདུག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rgbClr val="FF0000"/>
                </a:solidFill>
              </a:ln>
              <a:latin typeface="Arial" pitchFamily="34" charset="0"/>
            </a:endParaRPr>
          </a:p>
        </p:txBody>
      </p:sp>
      <p:pic>
        <p:nvPicPr>
          <p:cNvPr id="16" name="图片 15" descr="t016d7ac1fb807d33e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90600"/>
            <a:ext cx="419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W0201511096228309039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0600"/>
            <a:ext cx="4295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文本框 7"/>
          <p:cNvSpPr txBox="1">
            <a:spLocks noChangeArrowheads="1"/>
          </p:cNvSpPr>
          <p:nvPr/>
        </p:nvSpPr>
        <p:spPr bwMode="auto">
          <a:xfrm>
            <a:off x="2667050" y="84203"/>
            <a:ext cx="38908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b="1" dirty="0">
                <a:ln>
                  <a:solidFill>
                    <a:srgbClr val="2111EF"/>
                  </a:solidFill>
                </a:ln>
                <a:latin typeface="Microsoft Himalaya" pitchFamily="2" charset="0"/>
              </a:rPr>
              <a:t>ཚན་པ་གསུམ་བའི་ནང་དོན།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b="1" dirty="0">
              <a:ln>
                <a:solidFill>
                  <a:srgbClr val="2111EF"/>
                </a:solidFill>
              </a:ln>
              <a:latin typeface="Microsoft Himalaya" pitchFamily="2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81110" y="1066862"/>
            <a:ext cx="85341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རང་གྲུབ་ཚན་པ་ལྔ་བ་དང་དྲུག་པ།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      ཚན་པ་འདིའི་ནང་དུ་སློབ་གྲྭར་འགྲོ་བའི་ལམ་བར་དུ་མཐོང་བའི་སྣང་ཚུལ་དང་། སློབ་གྲྭའི་ནང་གི་སྣང་ཚུལ་སོགས་བྲིས་ནས་ཁ་བས་མི་རྣམས་ལ་སྤྲོ་སྣང་བསྐྱལ་ཡོང་བ་བཤད་ཡོད།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跋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2940</TotalTime>
  <Words>1417</Words>
  <Application>Microsoft Office PowerPoint</Application>
  <PresentationFormat>全屏显示(4:3)</PresentationFormat>
  <Paragraphs>133</Paragraphs>
  <Slides>18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Franklin Gothic Medium</vt:lpstr>
      <vt:lpstr>隶书</vt:lpstr>
      <vt:lpstr>Franklin Gothic Book</vt:lpstr>
      <vt:lpstr>华文楷体</vt:lpstr>
      <vt:lpstr>Wingdings 2</vt:lpstr>
      <vt:lpstr>Calibri</vt:lpstr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243</cp:revision>
  <dcterms:created xsi:type="dcterms:W3CDTF">2017-07-29T05:52:00Z</dcterms:created>
  <dcterms:modified xsi:type="dcterms:W3CDTF">2022-12-05T05:06:54Z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2052-10.1.0.6750</vt:lpwstr>
  </property>
</Properties>
</file>