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2" descr="06d6859847ec678dc8eaf49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3660" y="6350"/>
            <a:ext cx="12268835" cy="684593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"/>
          <p:cNvGrpSpPr/>
          <p:nvPr/>
        </p:nvGrpSpPr>
        <p:grpSpPr>
          <a:xfrm>
            <a:off x="528955" y="1361440"/>
            <a:ext cx="3810000" cy="5077460"/>
            <a:chOff x="833" y="2144"/>
            <a:chExt cx="6000" cy="7996"/>
          </a:xfrm>
        </p:grpSpPr>
        <p:pic>
          <p:nvPicPr>
            <p:cNvPr id="5" name="图片 4" descr="8ad4b31c8701a18bd76899c4982f07082938febe_副本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3" y="2144"/>
              <a:ext cx="6001" cy="7996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2233" y="4317"/>
              <a:ext cx="1946" cy="2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8800">
                  <a:solidFill>
                    <a:schemeClr val="bg1"/>
                  </a:solidFill>
                  <a:latin typeface="黑体" panose="02010600030101010101" charset="-122"/>
                  <a:ea typeface="黑体" panose="02010600030101010101" charset="-122"/>
                </a:rPr>
                <a:t>苹</a:t>
              </a:r>
              <a:endParaRPr lang="zh-CN" altLang="en-US" sz="8800">
                <a:solidFill>
                  <a:schemeClr val="bg1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179445" y="1210310"/>
            <a:ext cx="3810000" cy="5077460"/>
            <a:chOff x="5007" y="1906"/>
            <a:chExt cx="6000" cy="7996"/>
          </a:xfrm>
        </p:grpSpPr>
        <p:pic>
          <p:nvPicPr>
            <p:cNvPr id="6" name="图片 5" descr="8ad4b31c8701a18bd76899c4982f07082938febe_副本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07" y="1906"/>
              <a:ext cx="6001" cy="7996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6341" y="3950"/>
              <a:ext cx="1946" cy="2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8800">
                  <a:solidFill>
                    <a:schemeClr val="bg1"/>
                  </a:solidFill>
                  <a:latin typeface="黑体" panose="02010600030101010101" charset="-122"/>
                  <a:ea typeface="黑体" panose="02010600030101010101" charset="-122"/>
                </a:rPr>
                <a:t>果</a:t>
              </a:r>
              <a:endParaRPr lang="zh-CN" altLang="en-US" sz="8800">
                <a:solidFill>
                  <a:schemeClr val="bg1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769610" y="1006475"/>
            <a:ext cx="3810635" cy="5077460"/>
            <a:chOff x="9086" y="1677"/>
            <a:chExt cx="6001" cy="7996"/>
          </a:xfrm>
        </p:grpSpPr>
        <p:pic>
          <p:nvPicPr>
            <p:cNvPr id="9" name="图片 8" descr="8ad4b31c8701a18bd76899c4982f07082938febe_副本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6" y="1677"/>
              <a:ext cx="6001" cy="7996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10714" y="3762"/>
              <a:ext cx="1946" cy="2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8800">
                  <a:solidFill>
                    <a:schemeClr val="bg1"/>
                  </a:solidFill>
                  <a:latin typeface="黑体" panose="02010600030101010101" charset="-122"/>
                  <a:ea typeface="黑体" panose="02010600030101010101" charset="-122"/>
                </a:rPr>
                <a:t>落</a:t>
              </a:r>
              <a:endParaRPr lang="zh-CN" altLang="en-US" sz="8800">
                <a:solidFill>
                  <a:schemeClr val="bg1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496935" y="1509395"/>
            <a:ext cx="3810000" cy="5077460"/>
            <a:chOff x="13381" y="2377"/>
            <a:chExt cx="6000" cy="7996"/>
          </a:xfrm>
        </p:grpSpPr>
        <p:pic>
          <p:nvPicPr>
            <p:cNvPr id="10" name="图片 9" descr="8ad4b31c8701a18bd76899c4982f07082938febe_副本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81" y="2377"/>
              <a:ext cx="6001" cy="7996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15087" y="4340"/>
              <a:ext cx="1946" cy="2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8800">
                  <a:solidFill>
                    <a:schemeClr val="bg1"/>
                  </a:solidFill>
                  <a:latin typeface="黑体" panose="02010600030101010101" charset="-122"/>
                  <a:ea typeface="黑体" panose="02010600030101010101" charset="-122"/>
                </a:rPr>
                <a:t>地</a:t>
              </a:r>
              <a:endParaRPr lang="zh-CN" altLang="en-US" sz="8800">
                <a:solidFill>
                  <a:schemeClr val="bg1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</p:grpSp>
      <p:sp>
        <p:nvSpPr>
          <p:cNvPr id="4099" name="Text Box 3"/>
          <p:cNvSpPr txBox="1"/>
          <p:nvPr/>
        </p:nvSpPr>
        <p:spPr>
          <a:xfrm>
            <a:off x="-28575" y="6083935"/>
            <a:ext cx="12223750" cy="762000"/>
          </a:xfrm>
          <a:prstGeom prst="rect">
            <a:avLst/>
          </a:prstGeom>
          <a:solidFill>
            <a:srgbClr val="FFFFFF">
              <a:alpha val="54901"/>
            </a:srgbClr>
          </a:solidFill>
          <a:ln w="12700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lvl="0" indent="0" algn="ctr"/>
            <a:r>
              <a:rPr lang="zh-CN" altLang="en-US" sz="4400" b="1" dirty="0">
                <a:solidFill>
                  <a:srgbClr val="D90312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执教人： 加玉乡小学    索朗龙多     </a:t>
            </a:r>
            <a:endParaRPr lang="zh-CN" altLang="en-US" sz="4400" b="1" dirty="0">
              <a:solidFill>
                <a:srgbClr val="D90312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牛顿"/>
          <p:cNvPicPr>
            <a:picLocks noChangeAspect="1"/>
          </p:cNvPicPr>
          <p:nvPr/>
        </p:nvPicPr>
        <p:blipFill>
          <a:blip r:embed="rId2"/>
          <a:srcRect l="10785" t="3404" r="9432" b="3720"/>
          <a:stretch>
            <a:fillRect/>
          </a:stretch>
        </p:blipFill>
        <p:spPr>
          <a:xfrm>
            <a:off x="504825" y="877570"/>
            <a:ext cx="3405505" cy="4470400"/>
          </a:xfrm>
          <a:prstGeom prst="ellipse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881880" y="1879600"/>
            <a:ext cx="6356350" cy="19437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60000"/>
              </a:lnSpc>
            </a:pPr>
            <a:r>
              <a:rPr lang="en-US" altLang="zh-CN" sz="4400"/>
              <a:t>    </a:t>
            </a:r>
            <a:r>
              <a:rPr lang="zh-CN" altLang="en-US" sz="3200" b="1">
                <a:latin typeface="+mn-ea"/>
              </a:rPr>
              <a:t>牛顿是英国人，是世界著名的科学家。</a:t>
            </a:r>
            <a:endParaRPr lang="zh-CN" altLang="en-US" sz="3200" b="1">
              <a:latin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29150" y="5347970"/>
            <a:ext cx="6356350" cy="767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400"/>
              <a:t>    </a:t>
            </a:r>
            <a:r>
              <a:rPr lang="zh-CN" altLang="en-US" sz="4400">
                <a:solidFill>
                  <a:srgbClr val="FF0000"/>
                </a:solidFill>
              </a:rPr>
              <a:t>简单介绍牛顿</a:t>
            </a:r>
            <a:endParaRPr lang="zh-CN" altLang="en-US" sz="440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苹果落地1"/>
          <p:cNvPicPr>
            <a:picLocks noChangeAspect="1"/>
          </p:cNvPicPr>
          <p:nvPr/>
        </p:nvPicPr>
        <p:blipFill>
          <a:blip r:embed="rId2"/>
          <a:srcRect b="3115"/>
          <a:stretch>
            <a:fillRect/>
          </a:stretch>
        </p:blipFill>
        <p:spPr>
          <a:xfrm>
            <a:off x="-7620" y="-635"/>
            <a:ext cx="12206605" cy="58026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8435" y="5801995"/>
            <a:ext cx="11863705" cy="1071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/>
              <a:t>        </a:t>
            </a:r>
            <a:r>
              <a:rPr lang="zh-CN" altLang="en-US" sz="3200" b="1"/>
              <a:t>一天晚上，牛顿苹果树下休息。忽然，一个苹果从树上掉落下来，落在他身边。</a:t>
            </a:r>
            <a:endParaRPr lang="zh-CN" altLang="en-US" sz="3200" b="1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8" name="图片 7" descr="苹果落地2_副本2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425" y="1741170"/>
            <a:ext cx="367665" cy="344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C 0.001302 0.075370 0.011719 0.295648 0.001198 0.382037 C -0.009323 0.468426 -0.033698 0.411111 -0.052500 0.431944 C -0.071302 0.452778 -0.082292 0.461481 -0.092813 0.486204 C -0.103333 0.510926 -0.091094 0.540000 -0.105000 0.555648 C -0.118906 0.571296 -0.146510 0.562593 -0.162396 0.564352 C -0.178281 0.566111 -0.181146 0.564537 -0.184375 0.564352 " pathEditMode="relative" ptsTypes="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2" name="图片 11" descr="苹果落地2_副本2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715" y="365125"/>
            <a:ext cx="4838065" cy="5424170"/>
          </a:xfrm>
          <a:prstGeom prst="rect">
            <a:avLst/>
          </a:prstGeom>
        </p:spPr>
      </p:pic>
      <p:pic>
        <p:nvPicPr>
          <p:cNvPr id="13" name="图片 12" descr="苹果落地2_副本2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2915" y="2863215"/>
            <a:ext cx="457200" cy="428625"/>
          </a:xfrm>
          <a:prstGeom prst="rect">
            <a:avLst/>
          </a:prstGeom>
        </p:spPr>
      </p:pic>
      <p:sp>
        <p:nvSpPr>
          <p:cNvPr id="4099" name="Text Box 3"/>
          <p:cNvSpPr txBox="1"/>
          <p:nvPr/>
        </p:nvSpPr>
        <p:spPr>
          <a:xfrm>
            <a:off x="239395" y="262890"/>
            <a:ext cx="5826760" cy="4937760"/>
          </a:xfrm>
          <a:prstGeom prst="rect">
            <a:avLst/>
          </a:prstGeom>
          <a:solidFill>
            <a:srgbClr val="FFFFFF">
              <a:alpha val="54901"/>
            </a:srgbClr>
          </a:solidFill>
          <a:ln w="12700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lvl="0" indent="0" algn="l">
              <a:lnSpc>
                <a:spcPct val="150000"/>
              </a:lnSpc>
            </a:pPr>
            <a:r>
              <a:rPr lang="en-US" altLang="zh-CN" sz="4000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    </a:t>
            </a:r>
            <a:r>
              <a:rPr lang="zh-CN" altLang="en-US" sz="3200" b="1" dirty="0">
                <a:solidFill>
                  <a:schemeClr val="tx1"/>
                </a:solidFill>
                <a:latin typeface="+mn-ea"/>
              </a:rPr>
              <a:t>牛顿看见了，觉得很奇怪。他想：</a:t>
            </a:r>
            <a:r>
              <a:rPr lang="en-US" altLang="zh-CN" sz="3200" b="1" dirty="0">
                <a:solidFill>
                  <a:schemeClr val="tx1"/>
                </a:solidFill>
                <a:latin typeface="+mn-ea"/>
              </a:rPr>
              <a:t>“</a:t>
            </a:r>
            <a:r>
              <a:rPr lang="zh-CN" altLang="en-US" sz="3200" b="1" dirty="0">
                <a:solidFill>
                  <a:schemeClr val="tx1"/>
                </a:solidFill>
                <a:latin typeface="+mn-ea"/>
              </a:rPr>
              <a:t>苹果为什么会掉下来呢？那一定是因为它熟透了。</a:t>
            </a:r>
            <a:r>
              <a:rPr lang="en-US" altLang="zh-CN" sz="3200" b="1" dirty="0">
                <a:solidFill>
                  <a:schemeClr val="tx1"/>
                </a:solidFill>
                <a:latin typeface="+mn-ea"/>
              </a:rPr>
              <a:t>”</a:t>
            </a:r>
            <a:r>
              <a:rPr lang="zh-CN" altLang="en-US" sz="3200" b="1" dirty="0">
                <a:solidFill>
                  <a:schemeClr val="tx1"/>
                </a:solidFill>
                <a:latin typeface="+mn-ea"/>
              </a:rPr>
              <a:t>他自言自语地说，</a:t>
            </a:r>
            <a:r>
              <a:rPr lang="en-US" altLang="zh-CN" sz="3200" b="1" dirty="0">
                <a:solidFill>
                  <a:schemeClr val="tx1"/>
                </a:solidFill>
                <a:latin typeface="+mn-ea"/>
              </a:rPr>
              <a:t>“</a:t>
            </a:r>
            <a:r>
              <a:rPr lang="zh-CN" altLang="en-US" sz="3200" b="1" dirty="0">
                <a:solidFill>
                  <a:schemeClr val="tx1"/>
                </a:solidFill>
                <a:latin typeface="+mn-ea"/>
              </a:rPr>
              <a:t>可是，为什么苹果往地下掉，却不往天上飞，他不往左右两边跑呢？</a:t>
            </a:r>
            <a:r>
              <a:rPr lang="en-US" altLang="zh-CN" sz="3200" b="1" dirty="0">
                <a:solidFill>
                  <a:schemeClr val="tx1"/>
                </a:solidFill>
                <a:latin typeface="+mn-ea"/>
              </a:rPr>
              <a:t>”</a:t>
            </a:r>
            <a:r>
              <a:rPr lang="zh-CN" altLang="en-US" sz="320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zh-CN" altLang="en-US" sz="4000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 </a:t>
            </a:r>
            <a:r>
              <a:rPr lang="zh-CN" altLang="en-US" sz="4400" b="1" dirty="0">
                <a:solidFill>
                  <a:srgbClr val="D90312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   </a:t>
            </a:r>
            <a:endParaRPr lang="zh-CN" altLang="en-US" sz="4400" b="1" dirty="0">
              <a:solidFill>
                <a:srgbClr val="D90312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15" name="Text Box 3"/>
          <p:cNvSpPr txBox="1"/>
          <p:nvPr/>
        </p:nvSpPr>
        <p:spPr>
          <a:xfrm>
            <a:off x="50165" y="5723890"/>
            <a:ext cx="12281535" cy="1127760"/>
          </a:xfrm>
          <a:prstGeom prst="rect">
            <a:avLst/>
          </a:prstGeom>
          <a:solidFill>
            <a:srgbClr val="FFFFFF">
              <a:alpha val="54901"/>
            </a:srgbClr>
          </a:solidFill>
          <a:ln w="12700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lvl="0" indent="0" algn="l"/>
            <a:r>
              <a:rPr lang="en-US" altLang="zh-CN" sz="4000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    </a:t>
            </a:r>
            <a:r>
              <a:rPr lang="zh-CN" altLang="en-US" sz="2800" b="1" dirty="0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</a:rPr>
              <a:t>苹果落地是一种常见现象，却引起了牛顿的深深思考 。善于观察，善于思考和分析，是成为一个科学家必备的品质。</a:t>
            </a:r>
            <a:endParaRPr lang="zh-CN" altLang="en-US" sz="2800" b="1" dirty="0">
              <a:solidFill>
                <a:srgbClr val="C0000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39 -0.004557 C 0.001338 0.053779 0.018955 0.224463 0.007152 0.290393 C -0.004651 0.356326 -0.037293 0.310480 -0.060852 0.325102 C -0.084410 0.339724 -0.088201 0.356788 -0.110585 0.363595 C -0.132970 0.370401 -0.142095 0.358831 -0.172879 0.358953 C -0.203665 0.359075 -0.237092 0.360576 -0.264406 0.364016 C -0.291721 0.367457 -0.302336 0.373898 -0.309501 0.376250 " pathEditMode="relative" rAng="-1106116608" ptsTypes="">
                                      <p:cBhvr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" y="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  <p:bldP spid="409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14605" y="27940"/>
            <a:ext cx="12098655" cy="5066665"/>
            <a:chOff x="23" y="44"/>
            <a:chExt cx="19053" cy="7979"/>
          </a:xfrm>
        </p:grpSpPr>
        <p:pic>
          <p:nvPicPr>
            <p:cNvPr id="4" name="图片 3" descr="牛顿研究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27" y="68"/>
              <a:ext cx="11849" cy="7955"/>
            </a:xfrm>
            <a:prstGeom prst="rect">
              <a:avLst/>
            </a:prstGeom>
          </p:spPr>
        </p:pic>
        <p:pic>
          <p:nvPicPr>
            <p:cNvPr id="5" name="图片 4" descr="牛顿思考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" y="44"/>
              <a:ext cx="7203" cy="7978"/>
            </a:xfrm>
            <a:prstGeom prst="rect">
              <a:avLst/>
            </a:prstGeom>
          </p:spPr>
        </p:pic>
      </p:grpSp>
      <p:sp>
        <p:nvSpPr>
          <p:cNvPr id="15" name="Text Box 3"/>
          <p:cNvSpPr txBox="1"/>
          <p:nvPr/>
        </p:nvSpPr>
        <p:spPr>
          <a:xfrm>
            <a:off x="15240" y="5094605"/>
            <a:ext cx="12098020" cy="1676400"/>
          </a:xfrm>
          <a:prstGeom prst="rect">
            <a:avLst/>
          </a:prstGeom>
          <a:solidFill>
            <a:srgbClr val="FFFFFF">
              <a:alpha val="54901"/>
            </a:srgbClr>
          </a:solidFill>
          <a:ln w="12700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lvl="0" indent="0" algn="l"/>
            <a:r>
              <a:rPr lang="en-US" altLang="zh-CN" sz="4000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    </a:t>
            </a:r>
            <a:r>
              <a:rPr lang="zh-CN" altLang="en-US" sz="3200" b="1" dirty="0">
                <a:solidFill>
                  <a:schemeClr val="tx1"/>
                </a:solidFill>
                <a:latin typeface="+mn-ea"/>
              </a:rPr>
              <a:t>从此，牛顿就开始专心研究这个问题。后来，他终于发现了苹果往下落的原因，是因为地球有引力。</a:t>
            </a:r>
            <a:endParaRPr lang="zh-CN" altLang="en-US" sz="3200" b="1" dirty="0">
              <a:solidFill>
                <a:schemeClr val="tx1"/>
              </a:solidFill>
              <a:latin typeface="+mn-ea"/>
            </a:endParaRPr>
          </a:p>
          <a:p>
            <a:pPr lvl="0" indent="0" algn="l"/>
            <a:r>
              <a:rPr lang="zh-CN" altLang="en-US" sz="3200" b="1" dirty="0">
                <a:solidFill>
                  <a:schemeClr val="tx1"/>
                </a:solidFill>
                <a:latin typeface="+mn-ea"/>
              </a:rPr>
              <a:t>    这个发现，对人类是个很大的贡献。</a:t>
            </a:r>
            <a:endParaRPr lang="zh-CN" altLang="en-US" sz="32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07915" y="5704205"/>
            <a:ext cx="240728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+mn-ea"/>
                <a:sym typeface="+mn-ea"/>
              </a:rPr>
              <a:t>地球有引力</a:t>
            </a:r>
            <a:r>
              <a:rPr lang="zh-CN" altLang="en-US" sz="32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。</a:t>
            </a:r>
            <a:endParaRPr lang="zh-CN" altLang="en-US" sz="3200" b="1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5" name="Text Box 3"/>
          <p:cNvSpPr txBox="1"/>
          <p:nvPr/>
        </p:nvSpPr>
        <p:spPr>
          <a:xfrm>
            <a:off x="1893570" y="709930"/>
            <a:ext cx="7938135" cy="701040"/>
          </a:xfrm>
          <a:prstGeom prst="rect">
            <a:avLst/>
          </a:prstGeom>
          <a:solidFill>
            <a:srgbClr val="FFFFFF">
              <a:alpha val="54901"/>
            </a:srgbClr>
          </a:solidFill>
          <a:ln w="12700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lvl="0" indent="0" algn="l"/>
            <a:r>
              <a:rPr lang="en-US" altLang="zh-CN" sz="4000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  </a:t>
            </a:r>
            <a:r>
              <a:rPr lang="zh-CN" altLang="en-US" sz="40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说明发现万有引力的重大意义。</a:t>
            </a:r>
            <a:endParaRPr lang="zh-CN" altLang="en-US" sz="4000" b="1" dirty="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558290" y="1964690"/>
            <a:ext cx="8273415" cy="1310640"/>
          </a:xfrm>
          <a:prstGeom prst="rect">
            <a:avLst/>
          </a:prstGeom>
          <a:solidFill>
            <a:srgbClr val="FFFFFF">
              <a:alpha val="54901"/>
            </a:srgbClr>
          </a:solidFill>
          <a:ln w="12700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lvl="0" indent="0" algn="l"/>
            <a:r>
              <a:rPr lang="en-US" altLang="zh-CN" sz="4000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  </a:t>
            </a:r>
            <a:r>
              <a:rPr lang="zh-CN" altLang="en-US" sz="40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本文通过科学家牛顿从苹果落地发现万有引力这一实例，告诉我们：</a:t>
            </a:r>
            <a:endParaRPr lang="zh-CN" altLang="en-US" sz="4000" b="1" dirty="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5" name="Text Box 3"/>
          <p:cNvSpPr txBox="1"/>
          <p:nvPr/>
        </p:nvSpPr>
        <p:spPr>
          <a:xfrm>
            <a:off x="1822450" y="4077970"/>
            <a:ext cx="7938135" cy="1310640"/>
          </a:xfrm>
          <a:prstGeom prst="rect">
            <a:avLst/>
          </a:prstGeom>
          <a:solidFill>
            <a:srgbClr val="FFFFFF">
              <a:alpha val="54901"/>
            </a:srgbClr>
          </a:solidFill>
          <a:ln w="12700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lvl="0" indent="0" algn="l"/>
            <a:r>
              <a:rPr lang="en-US" altLang="zh-CN" sz="4000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  </a:t>
            </a:r>
            <a:r>
              <a:rPr lang="zh-CN" altLang="en-US" sz="4000" b="1" dirty="0">
                <a:solidFill>
                  <a:srgbClr val="7030A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从小要养成善于观察、勤于思考的习惯。</a:t>
            </a:r>
            <a:endParaRPr lang="zh-CN" altLang="en-US" sz="4000" b="1" dirty="0">
              <a:solidFill>
                <a:srgbClr val="7030A0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636520" y="2743200"/>
            <a:ext cx="7117080" cy="10972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600">
                <a:solidFill>
                  <a:srgbClr val="00B0F0"/>
                </a:solidFill>
                <a:latin typeface="黑体" panose="02010600030101010101" charset="-122"/>
                <a:ea typeface="黑体" panose="02010600030101010101" charset="-122"/>
              </a:rPr>
              <a:t>同学们下节课再见！</a:t>
            </a:r>
            <a:endParaRPr lang="zh-CN" altLang="en-US" sz="6600">
              <a:solidFill>
                <a:srgbClr val="00B0F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WPS 演示</Application>
  <PresentationFormat>宽屏</PresentationFormat>
  <Paragraphs>33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宋体</vt:lpstr>
      <vt:lpstr>Wingdings</vt:lpstr>
      <vt:lpstr>黑体</vt:lpstr>
      <vt:lpstr>楷体_GB2312</vt:lpstr>
      <vt:lpstr>仿宋</vt:lpstr>
      <vt:lpstr>微软雅黑</vt:lpstr>
      <vt:lpstr>Calibri Light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2016-09-14T09:34:00Z</dcterms:created>
  <dcterms:modified xsi:type="dcterms:W3CDTF">2016-10-13T03:39:02Z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2052-10.1.0.5973</vt:lpwstr>
  </property>
</Properties>
</file>